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0" r:id="rId1"/>
  </p:sldMasterIdLst>
  <p:notesMasterIdLst>
    <p:notesMasterId r:id="rId26"/>
  </p:notesMasterIdLst>
  <p:sldIdLst>
    <p:sldId id="256" r:id="rId2"/>
    <p:sldId id="283" r:id="rId3"/>
    <p:sldId id="284" r:id="rId4"/>
    <p:sldId id="301" r:id="rId5"/>
    <p:sldId id="285" r:id="rId6"/>
    <p:sldId id="257" r:id="rId7"/>
    <p:sldId id="286" r:id="rId8"/>
    <p:sldId id="287" r:id="rId9"/>
    <p:sldId id="303" r:id="rId10"/>
    <p:sldId id="305" r:id="rId11"/>
    <p:sldId id="288" r:id="rId12"/>
    <p:sldId id="299" r:id="rId13"/>
    <p:sldId id="289" r:id="rId14"/>
    <p:sldId id="298" r:id="rId15"/>
    <p:sldId id="290" r:id="rId16"/>
    <p:sldId id="291" r:id="rId17"/>
    <p:sldId id="294" r:id="rId18"/>
    <p:sldId id="295" r:id="rId19"/>
    <p:sldId id="297" r:id="rId20"/>
    <p:sldId id="296" r:id="rId21"/>
    <p:sldId id="304" r:id="rId22"/>
    <p:sldId id="302" r:id="rId23"/>
    <p:sldId id="300" r:id="rId24"/>
    <p:sldId id="293" r:id="rId2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>
        <p:scale>
          <a:sx n="100" d="100"/>
          <a:sy n="100" d="100"/>
        </p:scale>
        <p:origin x="-1240" y="-384"/>
      </p:cViewPr>
      <p:guideLst>
        <p:guide orient="horz" pos="2238"/>
        <p:guide pos="1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783B4B-33A4-FD4D-BFCE-345F69B9E72F}" type="datetimeFigureOut">
              <a:rPr kumimoji="1" lang="ja-JP" altLang="en-US" smtClean="0"/>
              <a:t>19/05/26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DDC7B4-3DDF-E247-970A-D31A994E8B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94562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DDC7B4-3DDF-E247-970A-D31A994E8BD8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3000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28700"/>
            <a:ext cx="7848600" cy="2409425"/>
          </a:xfrm>
        </p:spPr>
        <p:txBody>
          <a:bodyPr anchor="b">
            <a:noAutofit/>
          </a:bodyPr>
          <a:lstStyle>
            <a:lvl1pPr algn="ctr">
              <a:defRPr sz="4000" cap="all" baseline="0"/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656956"/>
            <a:ext cx="7848600" cy="56952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50D65-C64D-44FB-9152-4CC2DE0C9198}" type="datetime1">
              <a:rPr lang="en-US" smtClean="0"/>
              <a:pPr/>
              <a:t>19/05/26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576946"/>
            <a:ext cx="7848600" cy="119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6"/>
          <p:cNvSpPr/>
          <p:nvPr userDrawn="1"/>
        </p:nvSpPr>
        <p:spPr>
          <a:xfrm>
            <a:off x="-53999" y="4629150"/>
            <a:ext cx="9251999" cy="2057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35EB0-D091-417E-ACD5-D65E1C7D8524}" type="datetime1">
              <a:rPr lang="en-US" smtClean="0"/>
              <a:pPr/>
              <a:t>19/05/26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4400550"/>
          </a:xfrm>
        </p:spPr>
        <p:txBody>
          <a:bodyPr vert="eaVert" anchor="b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440055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A09F9-C7D6-4C52-A7E8-5101239A0BA2}" type="datetime1">
              <a:rPr lang="en-US" smtClean="0"/>
              <a:pPr/>
              <a:t>19/05/26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E64A4-35FB-42B6-9183-2C0CE0E36649}" type="datetime1">
              <a:rPr lang="en-US" smtClean="0"/>
              <a:pPr/>
              <a:t>19/05/26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771651"/>
            <a:ext cx="7772400" cy="1650206"/>
          </a:xfrm>
        </p:spPr>
        <p:txBody>
          <a:bodyPr anchor="b">
            <a:normAutofit/>
          </a:bodyPr>
          <a:lstStyle>
            <a:lvl1pPr algn="l">
              <a:defRPr sz="4000" b="0" cap="all"/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470149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683B9-6ECA-47FA-93CF-B124A0FAC208}" type="datetime1">
              <a:rPr lang="en-US" smtClean="0"/>
              <a:pPr/>
              <a:t>19/05/26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3449574"/>
            <a:ext cx="7848600" cy="119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55014"/>
            <a:ext cx="4038600" cy="35387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55014"/>
            <a:ext cx="4038600" cy="35387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FF66B-9476-4BB3-85E9-E01854F07F90}" type="datetime1">
              <a:rPr lang="en-US" smtClean="0"/>
              <a:pPr/>
              <a:t>19/05/26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57300"/>
            <a:ext cx="3931920" cy="47982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393192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257300"/>
            <a:ext cx="3931920" cy="47982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1828800"/>
            <a:ext cx="393192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23FBD-8F7D-4F85-8085-67BFDB05CB71}" type="datetime1">
              <a:rPr lang="en-US" smtClean="0"/>
              <a:pPr/>
              <a:t>19/05/26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806462" y="3034268"/>
            <a:ext cx="353187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D789A-1220-4441-8676-44A034051BFD}" type="datetime1">
              <a:rPr lang="en-US" smtClean="0"/>
              <a:pPr/>
              <a:t>19/05/26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98A266-E364-4B5E-98DD-432668182E1E}" type="datetime1">
              <a:rPr lang="en-US" smtClean="0"/>
              <a:pPr/>
              <a:t>19/05/26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060"/>
            <a:ext cx="2139696" cy="946404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594060"/>
            <a:ext cx="5715000" cy="418338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597915"/>
            <a:ext cx="2139696" cy="31827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F2040-9975-4642-A906-1DF87F8BE202}" type="datetime1">
              <a:rPr lang="en-US" smtClean="0"/>
              <a:pPr/>
              <a:t>19/05/26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684114" y="2684956"/>
            <a:ext cx="418338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60"/>
            <a:ext cx="2142680" cy="94869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628651"/>
            <a:ext cx="5904390" cy="4125342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2139696" cy="31821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52B4A-BA08-4841-AB08-A0D822ABC34D}" type="datetime1">
              <a:rPr lang="en-US" smtClean="0"/>
              <a:pPr/>
              <a:t>19/05/26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BEB0A-9E3D-4B14-9782-E2AE3DA60D9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65590"/>
            <a:ext cx="9144000" cy="1714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00050"/>
            <a:ext cx="8229600" cy="5363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22511"/>
            <a:ext cx="8229600" cy="38352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274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3716"/>
            <a:ext cx="2895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rgbClr val="FFFFFF"/>
                </a:solidFill>
              </a:defRPr>
            </a:lvl1pPr>
          </a:lstStyle>
          <a:p>
            <a:fld id="{75D48070-6A81-47D0-9810-1540B9FEFF61}" type="datetime1">
              <a:rPr lang="en-US" smtClean="0"/>
              <a:pPr/>
              <a:t>19/05/26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3716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rgbClr val="FFFFFF"/>
                </a:solidFill>
              </a:defRPr>
            </a:lvl1pPr>
          </a:lstStyle>
          <a:p>
            <a:fld id="{BFEBEB0A-9E3D-4B14-9782-E2AE3DA60D9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kumimoji="1" sz="2800" b="1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kumimoji="1" sz="2400" kern="1200">
          <a:solidFill>
            <a:schemeClr val="tx1"/>
          </a:solidFill>
          <a:latin typeface="メイリオ"/>
          <a:ea typeface="メイリオ"/>
          <a:cs typeface="メイリオ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kumimoji="1" sz="2000" kern="1200">
          <a:solidFill>
            <a:schemeClr val="tx1"/>
          </a:solidFill>
          <a:latin typeface="メイリオ"/>
          <a:ea typeface="メイリオ"/>
          <a:cs typeface="メイリオ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kumimoji="1" sz="1800" kern="1200">
          <a:solidFill>
            <a:schemeClr val="tx1"/>
          </a:solidFill>
          <a:latin typeface="メイリオ"/>
          <a:ea typeface="メイリオ"/>
          <a:cs typeface="メイリオ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メイリオ"/>
          <a:ea typeface="メイリオ"/>
          <a:cs typeface="メイリオ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kumimoji="1" sz="1400" kern="1200" baseline="0">
          <a:solidFill>
            <a:schemeClr val="tx1"/>
          </a:solidFill>
          <a:latin typeface="メイリオ"/>
          <a:ea typeface="メイリオ"/>
          <a:cs typeface="メイリオ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qiita.com/komiya-m/items/5eb4fabf648ec44e03d3" TargetMode="External"/><Relationship Id="rId4" Type="http://schemas.openxmlformats.org/officeDocument/2006/relationships/hyperlink" Target="https://github.com/nlp-survey-text2image/nlp-survey-text2image/issues/14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pdf/1903.05854.pdf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sz="2800" cap="none" dirty="0" err="1" smtClean="0">
                <a:latin typeface="Meiryo"/>
                <a:ea typeface="Meiryo"/>
                <a:cs typeface="Meiryo"/>
              </a:rPr>
              <a:t>MirrorGAN</a:t>
            </a:r>
            <a:r>
              <a:rPr lang="en-US" altLang="ja-JP" sz="2800" cap="none" dirty="0" smtClean="0">
                <a:latin typeface="Meiryo"/>
                <a:ea typeface="Meiryo"/>
                <a:cs typeface="Meiryo"/>
              </a:rPr>
              <a:t>: Learning Text-to-image Generation by </a:t>
            </a:r>
            <a:r>
              <a:rPr lang="en-US" altLang="ja-JP" sz="2800" cap="none" dirty="0" err="1" smtClean="0">
                <a:latin typeface="Meiryo"/>
                <a:ea typeface="Meiryo"/>
                <a:cs typeface="Meiryo"/>
              </a:rPr>
              <a:t>Redescription</a:t>
            </a:r>
            <a:r>
              <a:rPr lang="en-US" altLang="ja-JP" sz="2800" cap="none" dirty="0" smtClean="0">
                <a:latin typeface="Meiryo"/>
                <a:ea typeface="Meiryo"/>
                <a:cs typeface="Meiryo"/>
              </a:rPr>
              <a:t/>
            </a:r>
            <a:br>
              <a:rPr lang="en-US" altLang="ja-JP" sz="2800" cap="none" dirty="0" smtClean="0">
                <a:latin typeface="Meiryo"/>
                <a:ea typeface="Meiryo"/>
                <a:cs typeface="Meiryo"/>
              </a:rPr>
            </a:br>
            <a:r>
              <a:rPr lang="en-US" altLang="ja-JP" sz="2000" b="0" cap="none" dirty="0" err="1" smtClean="0">
                <a:latin typeface="Meiryo"/>
                <a:ea typeface="Meiryo"/>
                <a:cs typeface="Meiryo"/>
              </a:rPr>
              <a:t>Tingting</a:t>
            </a:r>
            <a:r>
              <a:rPr lang="en-US" altLang="ja-JP" sz="2000" b="0" cap="none" dirty="0" smtClean="0">
                <a:latin typeface="Meiryo"/>
                <a:ea typeface="Meiryo"/>
                <a:cs typeface="Meiryo"/>
              </a:rPr>
              <a:t> </a:t>
            </a:r>
            <a:r>
              <a:rPr lang="en-US" altLang="ja-JP" sz="2000" b="0" cap="none" dirty="0" err="1" smtClean="0">
                <a:latin typeface="Meiryo"/>
                <a:ea typeface="Meiryo"/>
                <a:cs typeface="Meiryo"/>
              </a:rPr>
              <a:t>Qiao</a:t>
            </a:r>
            <a:r>
              <a:rPr lang="en-US" altLang="ja-JP" sz="2000" b="0" cap="none" dirty="0" smtClean="0">
                <a:latin typeface="Meiryo"/>
                <a:ea typeface="Meiryo"/>
                <a:cs typeface="Meiryo"/>
              </a:rPr>
              <a:t>, Jing Zhang, </a:t>
            </a:r>
            <a:r>
              <a:rPr lang="en-US" altLang="ja-JP" sz="2000" b="0" cap="none" dirty="0" err="1" smtClean="0">
                <a:latin typeface="Meiryo"/>
                <a:ea typeface="Meiryo"/>
                <a:cs typeface="Meiryo"/>
              </a:rPr>
              <a:t>Duanqing</a:t>
            </a:r>
            <a:r>
              <a:rPr lang="en-US" altLang="ja-JP" sz="2000" b="0" cap="none" dirty="0" smtClean="0">
                <a:latin typeface="Meiryo"/>
                <a:ea typeface="Meiryo"/>
                <a:cs typeface="Meiryo"/>
              </a:rPr>
              <a:t> </a:t>
            </a:r>
            <a:r>
              <a:rPr lang="en-US" altLang="ja-JP" sz="2000" b="0" cap="none" dirty="0" err="1" smtClean="0">
                <a:latin typeface="Meiryo"/>
                <a:ea typeface="Meiryo"/>
                <a:cs typeface="Meiryo"/>
              </a:rPr>
              <a:t>Xu</a:t>
            </a:r>
            <a:r>
              <a:rPr lang="en-US" altLang="ja-JP" sz="2000" b="0" cap="none" dirty="0" smtClean="0">
                <a:latin typeface="Meiryo"/>
                <a:ea typeface="Meiryo"/>
                <a:cs typeface="Meiryo"/>
              </a:rPr>
              <a:t>, and </a:t>
            </a:r>
            <a:r>
              <a:rPr lang="en-US" altLang="ja-JP" sz="2000" b="0" cap="none" dirty="0" err="1" smtClean="0">
                <a:latin typeface="Meiryo"/>
                <a:ea typeface="Meiryo"/>
                <a:cs typeface="Meiryo"/>
              </a:rPr>
              <a:t>Dacheng</a:t>
            </a:r>
            <a:r>
              <a:rPr lang="en-US" altLang="ja-JP" sz="2000" b="0" cap="none" dirty="0" smtClean="0">
                <a:latin typeface="Meiryo"/>
                <a:ea typeface="Meiryo"/>
                <a:cs typeface="Meiryo"/>
              </a:rPr>
              <a:t> Tao</a:t>
            </a:r>
            <a:r>
              <a:rPr lang="en-US" altLang="ja-JP" sz="2800" cap="none" dirty="0">
                <a:latin typeface="Meiryo"/>
                <a:ea typeface="Meiryo"/>
                <a:cs typeface="Meiryo"/>
              </a:rPr>
              <a:t/>
            </a:r>
            <a:br>
              <a:rPr lang="en-US" altLang="ja-JP" sz="2800" cap="none" dirty="0">
                <a:latin typeface="Meiryo"/>
                <a:ea typeface="Meiryo"/>
                <a:cs typeface="Meiryo"/>
              </a:rPr>
            </a:br>
            <a:r>
              <a:rPr lang="en-US" altLang="ja-JP" sz="1800" b="0" cap="none" dirty="0" smtClean="0">
                <a:latin typeface="Meiryo"/>
                <a:ea typeface="Meiryo"/>
                <a:cs typeface="Meiryo"/>
              </a:rPr>
              <a:t>(CVPR2019 accepted paper)</a:t>
            </a:r>
            <a:endParaRPr kumimoji="1" lang="ja-JP" altLang="en-US" sz="2000" b="0" cap="none" dirty="0">
              <a:latin typeface="Meiryo"/>
              <a:ea typeface="Meiryo"/>
              <a:cs typeface="Meiryo"/>
            </a:endParaRPr>
          </a:p>
        </p:txBody>
      </p:sp>
      <p:sp>
        <p:nvSpPr>
          <p:cNvPr id="7" name="サブタイトル 6"/>
          <p:cNvSpPr>
            <a:spLocks noGrp="1"/>
          </p:cNvSpPr>
          <p:nvPr>
            <p:ph type="subTitle" idx="1"/>
          </p:nvPr>
        </p:nvSpPr>
        <p:spPr>
          <a:xfrm>
            <a:off x="7490476" y="3921449"/>
            <a:ext cx="1043924" cy="516175"/>
          </a:xfrm>
        </p:spPr>
        <p:txBody>
          <a:bodyPr>
            <a:normAutofit/>
          </a:bodyPr>
          <a:lstStyle/>
          <a:p>
            <a:r>
              <a:rPr lang="ja-JP" altLang="en-US" dirty="0" smtClean="0"/>
              <a:t>井下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317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400" dirty="0" smtClean="0">
                <a:latin typeface="Meiryo"/>
                <a:ea typeface="Meiryo"/>
                <a:cs typeface="Meiryo"/>
              </a:rPr>
              <a:t>GLAM: global-local collaborative attentive module in cascaded image generation</a:t>
            </a:r>
            <a:r>
              <a:rPr lang="en-US" altLang="ja-JP" sz="2400" dirty="0" smtClean="0">
                <a:latin typeface="Meiryo"/>
                <a:ea typeface="Meiryo"/>
                <a:cs typeface="Meiryo"/>
              </a:rPr>
              <a:t>(1</a:t>
            </a:r>
            <a:r>
              <a:rPr lang="en-US" altLang="ja-JP" sz="2400" dirty="0" smtClean="0">
                <a:latin typeface="Meiryo"/>
                <a:ea typeface="Meiryo"/>
                <a:cs typeface="Meiryo"/>
              </a:rPr>
              <a:t>/</a:t>
            </a:r>
            <a:r>
              <a:rPr lang="en-US" altLang="ja-JP" sz="2400" dirty="0" smtClean="0">
                <a:latin typeface="Meiryo"/>
                <a:ea typeface="Meiryo"/>
                <a:cs typeface="Meiryo"/>
              </a:rPr>
              <a:t>3</a:t>
            </a:r>
            <a:r>
              <a:rPr lang="en-US" altLang="ja-JP" sz="2400" dirty="0" smtClean="0">
                <a:latin typeface="Meiryo"/>
                <a:ea typeface="Meiryo"/>
                <a:cs typeface="Meiryo"/>
              </a:rPr>
              <a:t>)</a:t>
            </a:r>
            <a:endParaRPr kumimoji="1" lang="ja-JP" altLang="en-US" sz="2400" dirty="0">
              <a:latin typeface="Meiryo"/>
              <a:ea typeface="Meiryo"/>
              <a:cs typeface="Meiryo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149511"/>
            <a:ext cx="5506366" cy="3835239"/>
          </a:xfrm>
        </p:spPr>
        <p:txBody>
          <a:bodyPr>
            <a:normAutofit/>
          </a:bodyPr>
          <a:lstStyle/>
          <a:p>
            <a:r>
              <a:rPr kumimoji="1" lang="en-US" altLang="ja-JP" sz="2200" dirty="0" smtClean="0"/>
              <a:t>Sentence feature</a:t>
            </a:r>
            <a:r>
              <a:rPr kumimoji="1" lang="ja-JP" altLang="en-US" sz="2200" dirty="0" smtClean="0"/>
              <a:t>の</a:t>
            </a:r>
            <a:r>
              <a:rPr kumimoji="1" lang="en-US" altLang="ja-JP" sz="2200" dirty="0" smtClean="0"/>
              <a:t>diversity</a:t>
            </a:r>
            <a:r>
              <a:rPr kumimoji="1" lang="ja-JP" altLang="en-US" sz="2200" dirty="0" smtClean="0"/>
              <a:t>の拡張の</a:t>
            </a:r>
            <a:r>
              <a:rPr kumimoji="1" lang="en-US" altLang="ja-JP" sz="2200" dirty="0" smtClean="0"/>
              <a:t/>
            </a:r>
            <a:br>
              <a:rPr kumimoji="1" lang="en-US" altLang="ja-JP" sz="2200" dirty="0" smtClean="0"/>
            </a:br>
            <a:r>
              <a:rPr kumimoji="1" lang="ja-JP" altLang="en-US" sz="2200" dirty="0" smtClean="0"/>
              <a:t>ため</a:t>
            </a:r>
            <a:r>
              <a:rPr kumimoji="1" lang="en-US" altLang="ja-JP" sz="2200" dirty="0" smtClean="0"/>
              <a:t>conditioning augmentation</a:t>
            </a:r>
            <a:r>
              <a:rPr kumimoji="1" lang="ja-JP" altLang="en-US" sz="2200" dirty="0" smtClean="0"/>
              <a:t>を行う</a:t>
            </a:r>
            <a:endParaRPr kumimoji="1" lang="en-US" altLang="ja-JP" sz="2200" dirty="0" smtClean="0"/>
          </a:p>
          <a:p>
            <a:pPr lvl="1"/>
            <a:r>
              <a:rPr lang="ja-JP" altLang="en-US" sz="1800" dirty="0" smtClean="0"/>
              <a:t>少ない単語での並びで作られた文章は</a:t>
            </a:r>
            <a:r>
              <a:rPr lang="en-US" altLang="ja-JP" sz="1800" dirty="0" smtClean="0"/>
              <a:t/>
            </a:r>
            <a:br>
              <a:rPr lang="en-US" altLang="ja-JP" sz="1800" dirty="0" smtClean="0"/>
            </a:br>
            <a:r>
              <a:rPr lang="ja-JP" altLang="en-US" sz="1800" dirty="0" smtClean="0"/>
              <a:t>似通った意味を持つため、</a:t>
            </a:r>
            <a:r>
              <a:rPr lang="en-US" altLang="ja-JP" sz="1800" dirty="0" smtClean="0"/>
              <a:t/>
            </a:r>
            <a:br>
              <a:rPr lang="en-US" altLang="ja-JP" sz="1800" dirty="0" smtClean="0"/>
            </a:br>
            <a:r>
              <a:rPr lang="ja-JP" altLang="en-US" sz="1800" dirty="0" smtClean="0"/>
              <a:t>特徴の分布に偏りが生じる</a:t>
            </a:r>
            <a:endParaRPr lang="en-US" altLang="ja-JP" sz="1800" dirty="0" smtClean="0"/>
          </a:p>
          <a:p>
            <a:pPr lvl="1"/>
            <a:r>
              <a:rPr kumimoji="1" lang="en-US" altLang="ja-JP" sz="1800" dirty="0" smtClean="0"/>
              <a:t>Conditioning augmentation</a:t>
            </a:r>
            <a:r>
              <a:rPr kumimoji="1" lang="ja-JP" altLang="en-US" sz="1800" dirty="0" smtClean="0"/>
              <a:t>により</a:t>
            </a:r>
            <a:r>
              <a:rPr kumimoji="1" lang="en-US" altLang="ja-JP" sz="1800" dirty="0" smtClean="0"/>
              <a:t/>
            </a:r>
            <a:br>
              <a:rPr kumimoji="1" lang="en-US" altLang="ja-JP" sz="1800" dirty="0" smtClean="0"/>
            </a:br>
            <a:r>
              <a:rPr lang="ja-JP" altLang="en-US" sz="1800" dirty="0" smtClean="0"/>
              <a:t>幅広い特徴を表現</a:t>
            </a:r>
            <a:endParaRPr kumimoji="1" lang="en-US" altLang="ja-JP" sz="1800" dirty="0" smtClean="0"/>
          </a:p>
        </p:txBody>
      </p:sp>
      <p:pic>
        <p:nvPicPr>
          <p:cNvPr id="14" name="図 13" descr="スクリーンショット 2019-05-23 23.58.2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717" y="3552825"/>
            <a:ext cx="2205566" cy="614453"/>
          </a:xfrm>
          <a:prstGeom prst="rect">
            <a:avLst/>
          </a:prstGeom>
        </p:spPr>
      </p:pic>
      <p:grpSp>
        <p:nvGrpSpPr>
          <p:cNvPr id="15" name="図形グループ 14"/>
          <p:cNvGrpSpPr/>
          <p:nvPr/>
        </p:nvGrpSpPr>
        <p:grpSpPr>
          <a:xfrm>
            <a:off x="5461000" y="614394"/>
            <a:ext cx="3530600" cy="2820372"/>
            <a:chOff x="5461000" y="2336197"/>
            <a:chExt cx="3530600" cy="2820372"/>
          </a:xfrm>
        </p:grpSpPr>
        <p:grpSp>
          <p:nvGrpSpPr>
            <p:cNvPr id="16" name="図形グループ 15"/>
            <p:cNvGrpSpPr/>
            <p:nvPr/>
          </p:nvGrpSpPr>
          <p:grpSpPr>
            <a:xfrm>
              <a:off x="5461000" y="2336197"/>
              <a:ext cx="3530600" cy="2820372"/>
              <a:chOff x="3835797" y="936405"/>
              <a:chExt cx="5206603" cy="4017567"/>
            </a:xfrm>
          </p:grpSpPr>
          <p:grpSp>
            <p:nvGrpSpPr>
              <p:cNvPr id="18" name="図形グループ 17"/>
              <p:cNvGrpSpPr/>
              <p:nvPr/>
            </p:nvGrpSpPr>
            <p:grpSpPr>
              <a:xfrm>
                <a:off x="4229100" y="936405"/>
                <a:ext cx="4813300" cy="4017567"/>
                <a:chOff x="1625600" y="1225521"/>
                <a:chExt cx="5105400" cy="4261377"/>
              </a:xfrm>
            </p:grpSpPr>
            <p:pic>
              <p:nvPicPr>
                <p:cNvPr id="21" name="コンテンツ プレースホルダー 7"/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9444" t="-10934" r="26389" b="-10934"/>
                <a:stretch/>
              </p:blipFill>
              <p:spPr>
                <a:xfrm>
                  <a:off x="1778000" y="1225521"/>
                  <a:ext cx="4953000" cy="4261377"/>
                </a:xfrm>
                <a:prstGeom prst="rect">
                  <a:avLst/>
                </a:prstGeom>
              </p:spPr>
            </p:pic>
            <p:sp>
              <p:nvSpPr>
                <p:cNvPr id="22" name="正方形/長方形 21"/>
                <p:cNvSpPr/>
                <p:nvPr/>
              </p:nvSpPr>
              <p:spPr>
                <a:xfrm>
                  <a:off x="1778000" y="1981200"/>
                  <a:ext cx="355600" cy="10287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3" name="正方形/長方形 22"/>
                <p:cNvSpPr/>
                <p:nvPr/>
              </p:nvSpPr>
              <p:spPr>
                <a:xfrm>
                  <a:off x="1625600" y="4216400"/>
                  <a:ext cx="736600" cy="4191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19" name="テキスト ボックス 18"/>
              <p:cNvSpPr txBox="1"/>
              <p:nvPr/>
            </p:nvSpPr>
            <p:spPr>
              <a:xfrm>
                <a:off x="4576935" y="1959594"/>
                <a:ext cx="1280104" cy="2539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50" dirty="0" smtClean="0">
                    <a:latin typeface="Meiryo"/>
                    <a:ea typeface="Meiryo"/>
                    <a:cs typeface="Meiryo"/>
                  </a:rPr>
                  <a:t>Word features </a:t>
                </a:r>
                <a:r>
                  <a:rPr kumimoji="1" lang="en-US" altLang="ja-JP" sz="1050" i="1" dirty="0" smtClean="0">
                    <a:latin typeface="Times Bold"/>
                    <a:ea typeface="Meiryo"/>
                    <a:cs typeface="Times Bold"/>
                  </a:rPr>
                  <a:t>w</a:t>
                </a:r>
                <a:endParaRPr kumimoji="1" lang="ja-JP" altLang="en-US" sz="1050" i="1" dirty="0">
                  <a:latin typeface="Times Bold"/>
                  <a:ea typeface="Meiryo"/>
                  <a:cs typeface="Times Bold"/>
                </a:endParaRPr>
              </a:p>
            </p:txBody>
          </p:sp>
          <p:sp>
            <p:nvSpPr>
              <p:cNvPr id="20" name="テキスト ボックス 19"/>
              <p:cNvSpPr txBox="1"/>
              <p:nvPr/>
            </p:nvSpPr>
            <p:spPr>
              <a:xfrm>
                <a:off x="3835797" y="3919165"/>
                <a:ext cx="1407377" cy="5918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050" dirty="0" smtClean="0">
                    <a:latin typeface="Meiryo"/>
                    <a:ea typeface="Meiryo"/>
                    <a:cs typeface="Meiryo"/>
                  </a:rPr>
                  <a:t>Sentence features </a:t>
                </a:r>
                <a:r>
                  <a:rPr kumimoji="1" lang="en-US" altLang="ja-JP" sz="1050" i="1" dirty="0" smtClean="0">
                    <a:latin typeface="Times Bold"/>
                    <a:ea typeface="Meiryo"/>
                    <a:cs typeface="Times Bold"/>
                  </a:rPr>
                  <a:t>s</a:t>
                </a:r>
                <a:endParaRPr kumimoji="1" lang="ja-JP" altLang="en-US" sz="1050" i="1" dirty="0">
                  <a:latin typeface="Times Bold"/>
                  <a:ea typeface="Meiryo"/>
                  <a:cs typeface="Times Bold"/>
                </a:endParaRPr>
              </a:p>
            </p:txBody>
          </p:sp>
        </p:grpSp>
        <p:sp>
          <p:nvSpPr>
            <p:cNvPr id="17" name="正方形/長方形 16"/>
            <p:cNvSpPr/>
            <p:nvPr/>
          </p:nvSpPr>
          <p:spPr>
            <a:xfrm>
              <a:off x="5461001" y="4430123"/>
              <a:ext cx="1206500" cy="415499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20334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400" dirty="0" smtClean="0">
                <a:latin typeface="Meiryo"/>
                <a:ea typeface="Meiryo"/>
                <a:cs typeface="Meiryo"/>
              </a:rPr>
              <a:t>GLAM: global-local collaborative attentive module in cascaded image generation</a:t>
            </a:r>
            <a:r>
              <a:rPr lang="en-US" altLang="ja-JP" sz="2400" dirty="0" smtClean="0">
                <a:latin typeface="Meiryo"/>
                <a:ea typeface="Meiryo"/>
                <a:cs typeface="Meiryo"/>
              </a:rPr>
              <a:t>(</a:t>
            </a:r>
            <a:r>
              <a:rPr lang="en-US" altLang="ja-JP" sz="2400" dirty="0">
                <a:latin typeface="Meiryo"/>
                <a:ea typeface="Meiryo"/>
                <a:cs typeface="Meiryo"/>
              </a:rPr>
              <a:t>2</a:t>
            </a:r>
            <a:r>
              <a:rPr lang="en-US" altLang="ja-JP" sz="2400" dirty="0" smtClean="0">
                <a:latin typeface="Meiryo"/>
                <a:ea typeface="Meiryo"/>
                <a:cs typeface="Meiryo"/>
              </a:rPr>
              <a:t>/</a:t>
            </a:r>
            <a:r>
              <a:rPr lang="en-US" altLang="ja-JP" sz="2400" dirty="0" smtClean="0">
                <a:latin typeface="Meiryo"/>
                <a:ea typeface="Meiryo"/>
                <a:cs typeface="Meiryo"/>
              </a:rPr>
              <a:t>3</a:t>
            </a:r>
            <a:r>
              <a:rPr lang="en-US" altLang="ja-JP" sz="2400" dirty="0" smtClean="0">
                <a:latin typeface="Meiryo"/>
                <a:ea typeface="Meiryo"/>
                <a:cs typeface="Meiryo"/>
              </a:rPr>
              <a:t>)</a:t>
            </a:r>
            <a:endParaRPr kumimoji="1" lang="ja-JP" altLang="en-US" sz="2400" dirty="0">
              <a:latin typeface="Meiryo"/>
              <a:ea typeface="Meiryo"/>
              <a:cs typeface="Meiryo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136811"/>
            <a:ext cx="5003800" cy="3835239"/>
          </a:xfrm>
        </p:spPr>
        <p:txBody>
          <a:bodyPr/>
          <a:lstStyle/>
          <a:p>
            <a:r>
              <a:rPr lang="ja-JP" altLang="en-US" dirty="0" smtClean="0"/>
              <a:t>画像の生成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基本構造は</a:t>
            </a:r>
            <a:r>
              <a:rPr kumimoji="1" lang="en-US" altLang="ja-JP" dirty="0" err="1" smtClean="0"/>
              <a:t>AttnGAN</a:t>
            </a:r>
            <a:r>
              <a:rPr lang="ja-JP" altLang="en-US" dirty="0" smtClean="0"/>
              <a:t>を踏襲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複数層の</a:t>
            </a:r>
            <a:r>
              <a:rPr kumimoji="1" lang="en-US" altLang="ja-JP" dirty="0" err="1" smtClean="0"/>
              <a:t>generater</a:t>
            </a:r>
            <a:r>
              <a:rPr kumimoji="1" lang="en-US" altLang="ja-JP" dirty="0" smtClean="0"/>
              <a:t> </a:t>
            </a:r>
            <a:r>
              <a:rPr kumimoji="1" lang="en-US" altLang="ja-JP" dirty="0" err="1" smtClean="0"/>
              <a:t>Gi</a:t>
            </a:r>
            <a:r>
              <a:rPr kumimoji="1" lang="ja-JP" altLang="en-US" dirty="0" smtClean="0"/>
              <a:t>で解像度を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上げながら画像を生成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各</a:t>
            </a:r>
            <a:r>
              <a:rPr lang="en-US" altLang="ja-JP" dirty="0" smtClean="0"/>
              <a:t>Generator</a:t>
            </a:r>
            <a:r>
              <a:rPr lang="ja-JP" altLang="en-US" dirty="0" smtClean="0"/>
              <a:t>は</a:t>
            </a:r>
            <a:r>
              <a:rPr lang="en-US" altLang="ja-JP" dirty="0" smtClean="0"/>
              <a:t>Attention</a:t>
            </a:r>
            <a:r>
              <a:rPr lang="ja-JP" altLang="en-US" dirty="0" smtClean="0"/>
              <a:t>付き</a:t>
            </a:r>
            <a:endParaRPr kumimoji="1" lang="ja-JP" altLang="en-US" dirty="0"/>
          </a:p>
        </p:txBody>
      </p:sp>
      <p:pic>
        <p:nvPicPr>
          <p:cNvPr id="4" name="図 3" descr="スクリーンショット 2019-05-23 23.57.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" y="3137972"/>
            <a:ext cx="7099300" cy="1504244"/>
          </a:xfrm>
          <a:prstGeom prst="rect">
            <a:avLst/>
          </a:prstGeom>
        </p:spPr>
      </p:pic>
      <p:grpSp>
        <p:nvGrpSpPr>
          <p:cNvPr id="14" name="図形グループ 13"/>
          <p:cNvGrpSpPr/>
          <p:nvPr/>
        </p:nvGrpSpPr>
        <p:grpSpPr>
          <a:xfrm>
            <a:off x="5461000" y="614394"/>
            <a:ext cx="3530600" cy="2820372"/>
            <a:chOff x="5461000" y="2336197"/>
            <a:chExt cx="3530600" cy="2820372"/>
          </a:xfrm>
        </p:grpSpPr>
        <p:grpSp>
          <p:nvGrpSpPr>
            <p:cNvPr id="6" name="図形グループ 5"/>
            <p:cNvGrpSpPr/>
            <p:nvPr/>
          </p:nvGrpSpPr>
          <p:grpSpPr>
            <a:xfrm>
              <a:off x="5461000" y="2336197"/>
              <a:ext cx="3530600" cy="2820372"/>
              <a:chOff x="3835797" y="936405"/>
              <a:chExt cx="5206603" cy="4017567"/>
            </a:xfrm>
          </p:grpSpPr>
          <p:grpSp>
            <p:nvGrpSpPr>
              <p:cNvPr id="7" name="図形グループ 6"/>
              <p:cNvGrpSpPr/>
              <p:nvPr/>
            </p:nvGrpSpPr>
            <p:grpSpPr>
              <a:xfrm>
                <a:off x="4229100" y="936405"/>
                <a:ext cx="4813300" cy="4017567"/>
                <a:chOff x="1625600" y="1225521"/>
                <a:chExt cx="5105400" cy="4261377"/>
              </a:xfrm>
            </p:grpSpPr>
            <p:pic>
              <p:nvPicPr>
                <p:cNvPr id="10" name="コンテンツ プレースホルダー 7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9444" t="-10934" r="26389" b="-10934"/>
                <a:stretch/>
              </p:blipFill>
              <p:spPr>
                <a:xfrm>
                  <a:off x="1778000" y="1225521"/>
                  <a:ext cx="4953000" cy="4261377"/>
                </a:xfrm>
                <a:prstGeom prst="rect">
                  <a:avLst/>
                </a:prstGeom>
              </p:spPr>
            </p:pic>
            <p:sp>
              <p:nvSpPr>
                <p:cNvPr id="11" name="正方形/長方形 10"/>
                <p:cNvSpPr/>
                <p:nvPr/>
              </p:nvSpPr>
              <p:spPr>
                <a:xfrm>
                  <a:off x="1778000" y="1981200"/>
                  <a:ext cx="355600" cy="10287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2" name="正方形/長方形 11"/>
                <p:cNvSpPr/>
                <p:nvPr/>
              </p:nvSpPr>
              <p:spPr>
                <a:xfrm>
                  <a:off x="1625600" y="4216400"/>
                  <a:ext cx="736600" cy="4191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sp>
            <p:nvSpPr>
              <p:cNvPr id="8" name="テキスト ボックス 7"/>
              <p:cNvSpPr txBox="1"/>
              <p:nvPr/>
            </p:nvSpPr>
            <p:spPr>
              <a:xfrm>
                <a:off x="4576935" y="1959594"/>
                <a:ext cx="1280104" cy="2539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50" dirty="0" smtClean="0">
                    <a:latin typeface="Meiryo"/>
                    <a:ea typeface="Meiryo"/>
                    <a:cs typeface="Meiryo"/>
                  </a:rPr>
                  <a:t>Word features </a:t>
                </a:r>
                <a:r>
                  <a:rPr kumimoji="1" lang="en-US" altLang="ja-JP" sz="1050" i="1" dirty="0" smtClean="0">
                    <a:latin typeface="Times Bold"/>
                    <a:ea typeface="Meiryo"/>
                    <a:cs typeface="Times Bold"/>
                  </a:rPr>
                  <a:t>w</a:t>
                </a:r>
                <a:endParaRPr kumimoji="1" lang="ja-JP" altLang="en-US" sz="1050" i="1" dirty="0">
                  <a:latin typeface="Times Bold"/>
                  <a:ea typeface="Meiryo"/>
                  <a:cs typeface="Times Bold"/>
                </a:endParaRPr>
              </a:p>
            </p:txBody>
          </p:sp>
          <p:sp>
            <p:nvSpPr>
              <p:cNvPr id="9" name="テキスト ボックス 8"/>
              <p:cNvSpPr txBox="1"/>
              <p:nvPr/>
            </p:nvSpPr>
            <p:spPr>
              <a:xfrm>
                <a:off x="3835797" y="3919165"/>
                <a:ext cx="1407377" cy="5918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sz="1050" dirty="0" smtClean="0">
                    <a:latin typeface="Meiryo"/>
                    <a:ea typeface="Meiryo"/>
                    <a:cs typeface="Meiryo"/>
                  </a:rPr>
                  <a:t>Sentence features </a:t>
                </a:r>
                <a:r>
                  <a:rPr kumimoji="1" lang="en-US" altLang="ja-JP" sz="1050" i="1" dirty="0" smtClean="0">
                    <a:latin typeface="Times Bold"/>
                    <a:ea typeface="Meiryo"/>
                    <a:cs typeface="Times Bold"/>
                  </a:rPr>
                  <a:t>s</a:t>
                </a:r>
                <a:endParaRPr kumimoji="1" lang="ja-JP" altLang="en-US" sz="1050" i="1" dirty="0">
                  <a:latin typeface="Times Bold"/>
                  <a:ea typeface="Meiryo"/>
                  <a:cs typeface="Times Bold"/>
                </a:endParaRPr>
              </a:p>
            </p:txBody>
          </p:sp>
        </p:grpSp>
        <p:sp>
          <p:nvSpPr>
            <p:cNvPr id="13" name="正方形/長方形 12"/>
            <p:cNvSpPr/>
            <p:nvPr/>
          </p:nvSpPr>
          <p:spPr>
            <a:xfrm>
              <a:off x="5825129" y="3578225"/>
              <a:ext cx="3166471" cy="737471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5" name="正方形/長方形 14"/>
          <p:cNvSpPr/>
          <p:nvPr/>
        </p:nvSpPr>
        <p:spPr>
          <a:xfrm>
            <a:off x="2279423" y="3212719"/>
            <a:ext cx="3545706" cy="40360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smtClean="0">
                <a:latin typeface="Times Bold"/>
                <a:cs typeface="Times Bold"/>
              </a:rPr>
              <a:t>G</a:t>
            </a:r>
            <a:r>
              <a:rPr kumimoji="1" lang="en-US" altLang="ja-JP" sz="1400" baseline="-25000" dirty="0" smtClean="0">
                <a:latin typeface="Times Bold"/>
                <a:cs typeface="Times Bold"/>
              </a:rPr>
              <a:t>0</a:t>
            </a:r>
            <a:r>
              <a:rPr kumimoji="1" lang="ja-JP" altLang="en-US" sz="1400" dirty="0" smtClean="0">
                <a:latin typeface="Times Bold"/>
                <a:cs typeface="Times Bold"/>
              </a:rPr>
              <a:t>への入力、ノイズと</a:t>
            </a:r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sentence feature</a:t>
            </a:r>
          </a:p>
          <a:p>
            <a:pPr algn="ctr"/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から</a:t>
            </a:r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visual feature </a:t>
            </a:r>
            <a:r>
              <a:rPr kumimoji="1" lang="en-US" altLang="ja-JP" sz="1400" i="1" dirty="0" smtClean="0">
                <a:latin typeface="Times Bold"/>
                <a:ea typeface="Meiryo"/>
                <a:cs typeface="Times Bold"/>
              </a:rPr>
              <a:t>f</a:t>
            </a:r>
            <a:r>
              <a:rPr kumimoji="1" lang="en-US" altLang="ja-JP" sz="1400" baseline="-25000" dirty="0" smtClean="0">
                <a:latin typeface="Times Bold"/>
                <a:ea typeface="Meiryo"/>
                <a:cs typeface="Times Bold"/>
              </a:rPr>
              <a:t>0</a:t>
            </a:r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を生成</a:t>
            </a:r>
            <a:endParaRPr kumimoji="1" lang="ja-JP" altLang="en-US" sz="1400" dirty="0">
              <a:latin typeface="Meiryo"/>
              <a:ea typeface="Meiryo"/>
              <a:cs typeface="Meiryo"/>
            </a:endParaRPr>
          </a:p>
        </p:txBody>
      </p:sp>
      <p:sp>
        <p:nvSpPr>
          <p:cNvPr id="16" name="正方形/長方形 15"/>
          <p:cNvSpPr/>
          <p:nvPr/>
        </p:nvSpPr>
        <p:spPr>
          <a:xfrm>
            <a:off x="6058911" y="3312752"/>
            <a:ext cx="2945390" cy="4265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Visual feature</a:t>
            </a:r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と</a:t>
            </a:r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Attention</a:t>
            </a:r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から</a:t>
            </a:r>
            <a:endParaRPr kumimoji="1" lang="en-US" altLang="ja-JP" sz="1400" dirty="0" smtClean="0">
              <a:latin typeface="Meiryo"/>
              <a:ea typeface="Meiryo"/>
              <a:cs typeface="Meiryo"/>
            </a:endParaRPr>
          </a:p>
          <a:p>
            <a:pPr algn="ctr"/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次の段への</a:t>
            </a:r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visual feature</a:t>
            </a:r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を生成</a:t>
            </a:r>
            <a:endParaRPr kumimoji="1" lang="ja-JP" altLang="en-US" sz="1400" dirty="0">
              <a:latin typeface="Meiryo"/>
              <a:ea typeface="Meiryo"/>
              <a:cs typeface="Meiryo"/>
            </a:endParaRPr>
          </a:p>
        </p:txBody>
      </p:sp>
      <p:sp>
        <p:nvSpPr>
          <p:cNvPr id="17" name="正方形/長方形 16"/>
          <p:cNvSpPr/>
          <p:nvPr/>
        </p:nvSpPr>
        <p:spPr>
          <a:xfrm>
            <a:off x="4781139" y="4112793"/>
            <a:ext cx="3243007" cy="31950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Visua</a:t>
            </a:r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l feature </a:t>
            </a:r>
            <a:r>
              <a:rPr kumimoji="1" lang="en-US" altLang="ja-JP" sz="1400" i="1" dirty="0" smtClean="0">
                <a:latin typeface="Times Bold"/>
                <a:cs typeface="Times Bold"/>
              </a:rPr>
              <a:t>f</a:t>
            </a:r>
            <a:r>
              <a:rPr kumimoji="1" lang="en-US" altLang="ja-JP" sz="1400" baseline="-25000" dirty="0" smtClean="0">
                <a:latin typeface="Times Bold"/>
                <a:cs typeface="Times Bold"/>
              </a:rPr>
              <a:t>i</a:t>
            </a:r>
            <a:r>
              <a:rPr kumimoji="1" lang="ja-JP" altLang="en-US" sz="1400" dirty="0" smtClean="0"/>
              <a:t>から画像</a:t>
            </a:r>
            <a:r>
              <a:rPr kumimoji="1" lang="en-US" altLang="ja-JP" sz="1400" i="1" dirty="0" smtClean="0">
                <a:latin typeface="Times Bold"/>
                <a:cs typeface="Times Bold"/>
              </a:rPr>
              <a:t>I</a:t>
            </a:r>
            <a:r>
              <a:rPr kumimoji="1" lang="en-US" altLang="ja-JP" sz="1400" baseline="-25000" dirty="0" smtClean="0">
                <a:latin typeface="Times Bold"/>
                <a:cs typeface="Times Bold"/>
              </a:rPr>
              <a:t>i</a:t>
            </a:r>
            <a:r>
              <a:rPr kumimoji="1" lang="ja-JP" altLang="en-US" sz="1400" dirty="0" smtClean="0"/>
              <a:t>を生成</a:t>
            </a:r>
            <a:endParaRPr kumimoji="1" lang="ja-JP" altLang="en-US" sz="1400" dirty="0">
              <a:latin typeface="Times Bold"/>
              <a:cs typeface="Times Bold"/>
            </a:endParaRPr>
          </a:p>
        </p:txBody>
      </p:sp>
      <p:sp>
        <p:nvSpPr>
          <p:cNvPr id="18" name="正方形/長方形 17"/>
          <p:cNvSpPr/>
          <p:nvPr/>
        </p:nvSpPr>
        <p:spPr>
          <a:xfrm>
            <a:off x="2019300" y="3679825"/>
            <a:ext cx="2209800" cy="445668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3869329" y="4538096"/>
            <a:ext cx="391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>
                <a:solidFill>
                  <a:schemeClr val="accent2"/>
                </a:solidFill>
                <a:latin typeface="Meiryo"/>
                <a:ea typeface="Meiryo"/>
                <a:cs typeface="Meiryo"/>
              </a:rPr>
              <a:t>Word</a:t>
            </a:r>
            <a:r>
              <a:rPr kumimoji="1" lang="ja-JP" altLang="en-US" sz="1400" dirty="0" smtClean="0">
                <a:solidFill>
                  <a:schemeClr val="accent2"/>
                </a:solidFill>
                <a:latin typeface="Meiryo"/>
                <a:ea typeface="Meiryo"/>
                <a:cs typeface="Meiryo"/>
              </a:rPr>
              <a:t>からの</a:t>
            </a:r>
            <a:r>
              <a:rPr kumimoji="1" lang="en-US" altLang="ja-JP" sz="1400" dirty="0" smtClean="0">
                <a:solidFill>
                  <a:schemeClr val="accent2"/>
                </a:solidFill>
                <a:latin typeface="Meiryo"/>
                <a:ea typeface="Meiryo"/>
                <a:cs typeface="Meiryo"/>
              </a:rPr>
              <a:t>Attention</a:t>
            </a:r>
            <a:r>
              <a:rPr kumimoji="1" lang="ja-JP" altLang="en-US" sz="1400" dirty="0" smtClean="0">
                <a:solidFill>
                  <a:schemeClr val="accent2"/>
                </a:solidFill>
                <a:latin typeface="Meiryo"/>
                <a:ea typeface="Meiryo"/>
                <a:cs typeface="Meiryo"/>
              </a:rPr>
              <a:t>と</a:t>
            </a:r>
            <a:r>
              <a:rPr kumimoji="1" lang="en-US" altLang="ja-JP" sz="1400" dirty="0" smtClean="0">
                <a:solidFill>
                  <a:schemeClr val="accent2"/>
                </a:solidFill>
                <a:latin typeface="Meiryo"/>
                <a:ea typeface="Meiryo"/>
                <a:cs typeface="Meiryo"/>
              </a:rPr>
              <a:t>sentence</a:t>
            </a:r>
            <a:r>
              <a:rPr kumimoji="1" lang="ja-JP" altLang="en-US" sz="1400" dirty="0" smtClean="0">
                <a:solidFill>
                  <a:schemeClr val="accent2"/>
                </a:solidFill>
                <a:latin typeface="Meiryo"/>
                <a:ea typeface="Meiryo"/>
                <a:cs typeface="Meiryo"/>
              </a:rPr>
              <a:t>からの</a:t>
            </a:r>
            <a:r>
              <a:rPr kumimoji="1" lang="en-US" altLang="ja-JP" sz="1400" dirty="0" smtClean="0">
                <a:solidFill>
                  <a:schemeClr val="accent2"/>
                </a:solidFill>
                <a:latin typeface="Meiryo"/>
                <a:ea typeface="Meiryo"/>
                <a:cs typeface="Meiryo"/>
              </a:rPr>
              <a:t>Attention</a:t>
            </a:r>
            <a:r>
              <a:rPr kumimoji="1" lang="ja-JP" altLang="en-US" sz="1400" dirty="0" smtClean="0">
                <a:solidFill>
                  <a:schemeClr val="accent2"/>
                </a:solidFill>
                <a:latin typeface="Meiryo"/>
                <a:ea typeface="Meiryo"/>
                <a:cs typeface="Meiryo"/>
              </a:rPr>
              <a:t>を並べたもの</a:t>
            </a:r>
            <a:endParaRPr kumimoji="1" lang="ja-JP" altLang="en-US" sz="1400" dirty="0">
              <a:solidFill>
                <a:schemeClr val="accent2"/>
              </a:solidFill>
              <a:latin typeface="Meiryo"/>
              <a:ea typeface="Meiryo"/>
              <a:cs typeface="Meiryo"/>
            </a:endParaRPr>
          </a:p>
        </p:txBody>
      </p:sp>
      <p:sp>
        <p:nvSpPr>
          <p:cNvPr id="20" name="フリーフォーム 19"/>
          <p:cNvSpPr/>
          <p:nvPr/>
        </p:nvSpPr>
        <p:spPr>
          <a:xfrm>
            <a:off x="3048000" y="4127500"/>
            <a:ext cx="863600" cy="685800"/>
          </a:xfrm>
          <a:custGeom>
            <a:avLst/>
            <a:gdLst>
              <a:gd name="connsiteX0" fmla="*/ 0 w 863600"/>
              <a:gd name="connsiteY0" fmla="*/ 0 h 685800"/>
              <a:gd name="connsiteX1" fmla="*/ 444500 w 863600"/>
              <a:gd name="connsiteY1" fmla="*/ 685800 h 685800"/>
              <a:gd name="connsiteX2" fmla="*/ 863600 w 863600"/>
              <a:gd name="connsiteY2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3600" h="685800">
                <a:moveTo>
                  <a:pt x="0" y="0"/>
                </a:moveTo>
                <a:lnTo>
                  <a:pt x="444500" y="685800"/>
                </a:lnTo>
                <a:lnTo>
                  <a:pt x="863600" y="685800"/>
                </a:lnTo>
              </a:path>
            </a:pathLst>
          </a:cu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45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2400" dirty="0">
                <a:latin typeface="Meiryo"/>
                <a:ea typeface="Meiryo"/>
                <a:cs typeface="Meiryo"/>
              </a:rPr>
              <a:t>GLAM: global-local collaborative attentive module in cascaded image generation</a:t>
            </a:r>
            <a:r>
              <a:rPr lang="en-US" altLang="ja-JP" sz="2400" dirty="0" smtClean="0">
                <a:latin typeface="Meiryo"/>
                <a:ea typeface="Meiryo"/>
                <a:cs typeface="Meiryo"/>
              </a:rPr>
              <a:t>(3/</a:t>
            </a:r>
            <a:r>
              <a:rPr lang="en-US" altLang="ja-JP" sz="2400" dirty="0">
                <a:latin typeface="Meiryo"/>
                <a:ea typeface="Meiryo"/>
                <a:cs typeface="Meiryo"/>
              </a:rPr>
              <a:t>3</a:t>
            </a:r>
            <a:r>
              <a:rPr lang="en-US" altLang="ja-JP" sz="2400" dirty="0" smtClean="0">
                <a:latin typeface="Meiryo"/>
                <a:ea typeface="Meiryo"/>
                <a:cs typeface="Meiryo"/>
              </a:rPr>
              <a:t>)</a:t>
            </a:r>
            <a:endParaRPr kumimoji="1" lang="ja-JP" altLang="en-US" sz="2400" dirty="0">
              <a:latin typeface="Meiryo"/>
              <a:ea typeface="Meiryo"/>
              <a:cs typeface="Meiryo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124111"/>
            <a:ext cx="8229600" cy="3835239"/>
          </a:xfrm>
        </p:spPr>
        <p:txBody>
          <a:bodyPr>
            <a:normAutofit/>
          </a:bodyPr>
          <a:lstStyle/>
          <a:p>
            <a:r>
              <a:rPr lang="en-US" altLang="ja-JP" sz="2200" dirty="0" smtClean="0"/>
              <a:t>Attention</a:t>
            </a:r>
            <a:r>
              <a:rPr lang="ja-JP" altLang="en-US" sz="2200" dirty="0" smtClean="0"/>
              <a:t>の導入</a:t>
            </a:r>
            <a:endParaRPr lang="en-US" altLang="ja-JP" sz="2200" dirty="0" smtClean="0"/>
          </a:p>
          <a:p>
            <a:pPr lvl="1"/>
            <a:r>
              <a:rPr kumimoji="1" lang="en-US" altLang="ja-JP" sz="1800" dirty="0" smtClean="0"/>
              <a:t>Word</a:t>
            </a:r>
            <a:r>
              <a:rPr lang="en-US" altLang="ja-JP" sz="1800" dirty="0"/>
              <a:t>(</a:t>
            </a:r>
            <a:r>
              <a:rPr kumimoji="1" lang="en-US" altLang="ja-JP" sz="1800" dirty="0" smtClean="0"/>
              <a:t>local-feature</a:t>
            </a:r>
            <a:r>
              <a:rPr lang="en-US" altLang="ja-JP" sz="1800" dirty="0" smtClean="0"/>
              <a:t>)</a:t>
            </a:r>
            <a:r>
              <a:rPr lang="ja-JP" altLang="en-US" sz="1800" dirty="0" smtClean="0"/>
              <a:t>に対して</a:t>
            </a:r>
            <a:endParaRPr kumimoji="1" lang="en-US" altLang="ja-JP" sz="1800" dirty="0" smtClean="0"/>
          </a:p>
          <a:p>
            <a:pPr lvl="1"/>
            <a:endParaRPr lang="en-US" altLang="ja-JP" sz="1800" dirty="0"/>
          </a:p>
          <a:p>
            <a:pPr lvl="1"/>
            <a:endParaRPr kumimoji="1" lang="en-US" altLang="ja-JP" sz="1800" dirty="0" smtClean="0"/>
          </a:p>
          <a:p>
            <a:pPr lvl="1"/>
            <a:endParaRPr lang="en-US" altLang="ja-JP" sz="1800" dirty="0"/>
          </a:p>
          <a:p>
            <a:pPr lvl="1"/>
            <a:endParaRPr kumimoji="1" lang="en-US" altLang="ja-JP" sz="1800" dirty="0" smtClean="0"/>
          </a:p>
          <a:p>
            <a:pPr lvl="1"/>
            <a:endParaRPr kumimoji="1" lang="en-US" altLang="ja-JP" sz="2800" dirty="0" smtClean="0"/>
          </a:p>
          <a:p>
            <a:pPr lvl="1"/>
            <a:r>
              <a:rPr lang="en-US" altLang="ja-JP" sz="1800" dirty="0" smtClean="0"/>
              <a:t>Sentence(globa</a:t>
            </a:r>
            <a:r>
              <a:rPr lang="en-US" altLang="ja-JP" sz="1800" dirty="0" smtClean="0"/>
              <a:t>l-feature</a:t>
            </a:r>
            <a:r>
              <a:rPr lang="en-US" altLang="ja-JP" sz="1800" dirty="0" smtClean="0"/>
              <a:t>)</a:t>
            </a:r>
            <a:r>
              <a:rPr lang="ja-JP" altLang="en-US" sz="1800" dirty="0" smtClean="0"/>
              <a:t>に対して</a:t>
            </a:r>
            <a:endParaRPr lang="en-US" altLang="ja-JP" sz="1800" dirty="0" smtClean="0"/>
          </a:p>
          <a:p>
            <a:pPr lvl="2"/>
            <a:r>
              <a:rPr kumimoji="1" lang="en-US" altLang="ja-JP" sz="1600" dirty="0" smtClean="0"/>
              <a:t>Word</a:t>
            </a:r>
            <a:r>
              <a:rPr lang="ja-JP" altLang="en-US" sz="1600" dirty="0" smtClean="0"/>
              <a:t>での</a:t>
            </a:r>
            <a:r>
              <a:rPr lang="en-US" altLang="ja-JP" sz="1600" dirty="0" smtClean="0"/>
              <a:t>Attention</a:t>
            </a:r>
            <a:r>
              <a:rPr kumimoji="1" lang="ja-JP" altLang="en-US" sz="1600" dirty="0" smtClean="0"/>
              <a:t>と同様の計算</a:t>
            </a:r>
            <a:endParaRPr kumimoji="1" lang="ja-JP" altLang="en-US" sz="1600" dirty="0"/>
          </a:p>
        </p:txBody>
      </p:sp>
      <p:pic>
        <p:nvPicPr>
          <p:cNvPr id="4" name="図 3" descr="スクリーンショット 2019-05-23 23.57.1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" y="2216432"/>
            <a:ext cx="5194300" cy="794756"/>
          </a:xfrm>
          <a:prstGeom prst="rect">
            <a:avLst/>
          </a:prstGeom>
        </p:spPr>
      </p:pic>
      <p:pic>
        <p:nvPicPr>
          <p:cNvPr id="5" name="図 4" descr="スクリーンショット 2019-05-23 23.57.2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" y="4321318"/>
            <a:ext cx="5194300" cy="463234"/>
          </a:xfrm>
          <a:prstGeom prst="rect">
            <a:avLst/>
          </a:prstGeom>
        </p:spPr>
      </p:pic>
      <p:grpSp>
        <p:nvGrpSpPr>
          <p:cNvPr id="15" name="図形グループ 14"/>
          <p:cNvGrpSpPr/>
          <p:nvPr/>
        </p:nvGrpSpPr>
        <p:grpSpPr>
          <a:xfrm>
            <a:off x="5727699" y="494611"/>
            <a:ext cx="3263901" cy="2820372"/>
            <a:chOff x="5727699" y="2336197"/>
            <a:chExt cx="3263901" cy="2820372"/>
          </a:xfrm>
        </p:grpSpPr>
        <p:grpSp>
          <p:nvGrpSpPr>
            <p:cNvPr id="7" name="図形グループ 6"/>
            <p:cNvGrpSpPr/>
            <p:nvPr/>
          </p:nvGrpSpPr>
          <p:grpSpPr>
            <a:xfrm>
              <a:off x="5727699" y="2336197"/>
              <a:ext cx="3263901" cy="2820372"/>
              <a:chOff x="1625600" y="1225521"/>
              <a:chExt cx="5105400" cy="4261377"/>
            </a:xfrm>
          </p:grpSpPr>
          <p:pic>
            <p:nvPicPr>
              <p:cNvPr id="10" name="コンテンツ プレースホルダー 7"/>
              <p:cNvPicPr>
                <a:picLocks noChangeAspect="1"/>
              </p:cNvPicPr>
              <p:nvPr/>
            </p:nvPicPr>
            <p:blipFill rotWithShape="1">
              <a:blip r:embed="rId4"/>
              <a:srcRect l="25833" t="-10934" r="26389" b="-10934"/>
              <a:stretch/>
            </p:blipFill>
            <p:spPr>
              <a:xfrm>
                <a:off x="2362200" y="1225521"/>
                <a:ext cx="4368800" cy="4261377"/>
              </a:xfrm>
              <a:prstGeom prst="rect">
                <a:avLst/>
              </a:prstGeom>
            </p:spPr>
          </p:pic>
          <p:sp>
            <p:nvSpPr>
              <p:cNvPr id="11" name="正方形/長方形 10"/>
              <p:cNvSpPr/>
              <p:nvPr/>
            </p:nvSpPr>
            <p:spPr>
              <a:xfrm>
                <a:off x="1778000" y="1981200"/>
                <a:ext cx="355600" cy="10287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2" name="正方形/長方形 11"/>
              <p:cNvSpPr/>
              <p:nvPr/>
            </p:nvSpPr>
            <p:spPr>
              <a:xfrm>
                <a:off x="1625600" y="4216400"/>
                <a:ext cx="736600" cy="4191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3" name="正方形/長方形 12"/>
            <p:cNvSpPr/>
            <p:nvPr/>
          </p:nvSpPr>
          <p:spPr>
            <a:xfrm>
              <a:off x="7247529" y="3349625"/>
              <a:ext cx="461371" cy="39687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正方形/長方形 13"/>
            <p:cNvSpPr/>
            <p:nvPr/>
          </p:nvSpPr>
          <p:spPr>
            <a:xfrm>
              <a:off x="7234829" y="4196200"/>
              <a:ext cx="461371" cy="396875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6" name="正方形/長方形 15"/>
          <p:cNvSpPr/>
          <p:nvPr/>
        </p:nvSpPr>
        <p:spPr>
          <a:xfrm>
            <a:off x="2765311" y="1904914"/>
            <a:ext cx="2467089" cy="48021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word feature </a:t>
            </a:r>
            <a:r>
              <a:rPr kumimoji="1" lang="en-US" altLang="ja-JP" sz="1400" i="1" dirty="0" smtClean="0">
                <a:latin typeface="Times Bold"/>
                <a:ea typeface="Meiryo"/>
                <a:cs typeface="Times Bold"/>
              </a:rPr>
              <a:t>w</a:t>
            </a:r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を</a:t>
            </a:r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visual feature</a:t>
            </a:r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と同等の表現に変換</a:t>
            </a:r>
            <a:endParaRPr kumimoji="1" lang="ja-JP" altLang="en-US" sz="1400" dirty="0">
              <a:latin typeface="Meiryo"/>
              <a:ea typeface="Meiryo"/>
              <a:cs typeface="Meiryo"/>
            </a:endParaRPr>
          </a:p>
        </p:txBody>
      </p:sp>
      <p:sp>
        <p:nvSpPr>
          <p:cNvPr id="17" name="正方形/長方形 16"/>
          <p:cNvSpPr/>
          <p:nvPr/>
        </p:nvSpPr>
        <p:spPr>
          <a:xfrm>
            <a:off x="1828800" y="2385124"/>
            <a:ext cx="838200" cy="497776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フリーフォーム 17"/>
          <p:cNvSpPr/>
          <p:nvPr/>
        </p:nvSpPr>
        <p:spPr>
          <a:xfrm>
            <a:off x="2247900" y="2108200"/>
            <a:ext cx="584200" cy="266700"/>
          </a:xfrm>
          <a:custGeom>
            <a:avLst/>
            <a:gdLst>
              <a:gd name="connsiteX0" fmla="*/ 0 w 584200"/>
              <a:gd name="connsiteY0" fmla="*/ 266700 h 266700"/>
              <a:gd name="connsiteX1" fmla="*/ 152400 w 584200"/>
              <a:gd name="connsiteY1" fmla="*/ 0 h 266700"/>
              <a:gd name="connsiteX2" fmla="*/ 584200 w 584200"/>
              <a:gd name="connsiteY2" fmla="*/ 0 h 266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4200" h="266700">
                <a:moveTo>
                  <a:pt x="0" y="266700"/>
                </a:moveTo>
                <a:lnTo>
                  <a:pt x="152400" y="0"/>
                </a:lnTo>
                <a:lnTo>
                  <a:pt x="584200" y="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/>
        </p:nvSpPr>
        <p:spPr>
          <a:xfrm>
            <a:off x="2765311" y="2474110"/>
            <a:ext cx="2352789" cy="40879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dk1"/>
              </a:solidFill>
            </a:endParaRPr>
          </a:p>
        </p:txBody>
      </p:sp>
      <p:sp>
        <p:nvSpPr>
          <p:cNvPr id="20" name="正方形/長方形 19"/>
          <p:cNvSpPr/>
          <p:nvPr/>
        </p:nvSpPr>
        <p:spPr>
          <a:xfrm>
            <a:off x="2487555" y="2998402"/>
            <a:ext cx="3711055" cy="45599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Attention score</a:t>
            </a:r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の算出、</a:t>
            </a:r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visual feature</a:t>
            </a:r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と類似している場合に高スコア</a:t>
            </a:r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(?)</a:t>
            </a:r>
            <a:endParaRPr kumimoji="1" lang="ja-JP" altLang="en-US" sz="1400" dirty="0">
              <a:latin typeface="Meiryo"/>
              <a:ea typeface="Meiryo"/>
              <a:cs typeface="Meiryo"/>
            </a:endParaRPr>
          </a:p>
        </p:txBody>
      </p:sp>
      <p:cxnSp>
        <p:nvCxnSpPr>
          <p:cNvPr id="22" name="直線コネクタ 21"/>
          <p:cNvCxnSpPr>
            <a:endCxn id="20" idx="0"/>
          </p:cNvCxnSpPr>
          <p:nvPr/>
        </p:nvCxnSpPr>
        <p:spPr>
          <a:xfrm>
            <a:off x="3975100" y="2882900"/>
            <a:ext cx="367983" cy="1155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/>
          <p:cNvSpPr/>
          <p:nvPr/>
        </p:nvSpPr>
        <p:spPr>
          <a:xfrm>
            <a:off x="1371600" y="2316514"/>
            <a:ext cx="419100" cy="669274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/>
          <p:cNvSpPr/>
          <p:nvPr/>
        </p:nvSpPr>
        <p:spPr>
          <a:xfrm>
            <a:off x="1172497" y="3065372"/>
            <a:ext cx="821403" cy="45803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sz="1400" dirty="0" smtClean="0">
                <a:latin typeface="Meiryo"/>
                <a:ea typeface="Meiryo"/>
                <a:cs typeface="Meiryo"/>
              </a:rPr>
              <a:t>全単語の和</a:t>
            </a:r>
            <a:endParaRPr kumimoji="1" lang="ja-JP" altLang="en-US" sz="1400" dirty="0">
              <a:latin typeface="Meiryo"/>
              <a:ea typeface="Meiryo"/>
              <a:cs typeface="Meiryo"/>
            </a:endParaRPr>
          </a:p>
        </p:txBody>
      </p:sp>
      <p:cxnSp>
        <p:nvCxnSpPr>
          <p:cNvPr id="26" name="直線コネクタ 25"/>
          <p:cNvCxnSpPr>
            <a:stCxn id="24" idx="2"/>
            <a:endCxn id="25" idx="0"/>
          </p:cNvCxnSpPr>
          <p:nvPr/>
        </p:nvCxnSpPr>
        <p:spPr>
          <a:xfrm>
            <a:off x="1581150" y="2985788"/>
            <a:ext cx="2049" cy="795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9737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2400" dirty="0" smtClean="0">
                <a:latin typeface="Meiryo"/>
                <a:ea typeface="Meiryo"/>
                <a:cs typeface="Meiryo"/>
              </a:rPr>
              <a:t>STREAM: </a:t>
            </a:r>
            <a:r>
              <a:rPr kumimoji="1" lang="en-US" altLang="ja-JP" sz="2400" dirty="0" smtClean="0">
                <a:latin typeface="Meiryo"/>
                <a:ea typeface="Meiryo"/>
                <a:cs typeface="Meiryo"/>
              </a:rPr>
              <a:t/>
            </a:r>
            <a:br>
              <a:rPr kumimoji="1" lang="en-US" altLang="ja-JP" sz="2400" dirty="0" smtClean="0">
                <a:latin typeface="Meiryo"/>
                <a:ea typeface="Meiryo"/>
                <a:cs typeface="Meiryo"/>
              </a:rPr>
            </a:br>
            <a:r>
              <a:rPr kumimoji="1" lang="en-US" altLang="ja-JP" sz="2400" dirty="0" smtClean="0">
                <a:latin typeface="Meiryo"/>
                <a:ea typeface="Meiryo"/>
                <a:cs typeface="Meiryo"/>
              </a:rPr>
              <a:t>Semantic </a:t>
            </a:r>
            <a:r>
              <a:rPr kumimoji="1" lang="en-US" altLang="ja-JP" sz="2400" dirty="0" smtClean="0">
                <a:latin typeface="Meiryo"/>
                <a:ea typeface="Meiryo"/>
                <a:cs typeface="Meiryo"/>
              </a:rPr>
              <a:t>text regeneration and alignment module</a:t>
            </a:r>
            <a:endParaRPr kumimoji="1" lang="ja-JP" altLang="en-US" sz="2400" dirty="0">
              <a:latin typeface="Meiryo"/>
              <a:ea typeface="Meiryo"/>
              <a:cs typeface="Meiryo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111411"/>
            <a:ext cx="5571068" cy="3835239"/>
          </a:xfrm>
        </p:spPr>
        <p:txBody>
          <a:bodyPr>
            <a:normAutofit/>
          </a:bodyPr>
          <a:lstStyle/>
          <a:p>
            <a:r>
              <a:rPr kumimoji="1" lang="en-US" altLang="ja-JP" sz="2200" dirty="0" smtClean="0"/>
              <a:t>Encoder-decoder</a:t>
            </a:r>
            <a:r>
              <a:rPr kumimoji="1" lang="ja-JP" altLang="en-US" sz="2200" dirty="0" smtClean="0"/>
              <a:t>を用いた画像キャプション生成のフレームワークを採用</a:t>
            </a:r>
            <a:endParaRPr kumimoji="1" lang="en-US" altLang="ja-JP" sz="2200" dirty="0" smtClean="0"/>
          </a:p>
          <a:p>
            <a:endParaRPr lang="en-US" altLang="ja-JP" sz="2200" dirty="0"/>
          </a:p>
          <a:p>
            <a:endParaRPr lang="en-US" altLang="ja-JP" sz="2200" dirty="0" smtClean="0"/>
          </a:p>
          <a:p>
            <a:endParaRPr lang="en-US" altLang="ja-JP" sz="2200" dirty="0"/>
          </a:p>
          <a:p>
            <a:endParaRPr lang="en-US" altLang="ja-JP" sz="2200" dirty="0" smtClean="0"/>
          </a:p>
          <a:p>
            <a:endParaRPr lang="en-US" altLang="ja-JP" dirty="0"/>
          </a:p>
          <a:p>
            <a:pPr marL="0" indent="0">
              <a:buNone/>
            </a:pPr>
            <a:r>
              <a:rPr lang="en-US" altLang="ja-JP" sz="1800" dirty="0" smtClean="0"/>
              <a:t>* </a:t>
            </a:r>
            <a:r>
              <a:rPr lang="ja-JP" altLang="en-US" sz="1800" dirty="0" smtClean="0"/>
              <a:t>既存手法</a:t>
            </a:r>
            <a:r>
              <a:rPr lang="en-US" altLang="ja-JP" sz="1200" dirty="0" smtClean="0"/>
              <a:t>(“Show and tell: A neural image caption generator”, CVPR2015)</a:t>
            </a:r>
            <a:r>
              <a:rPr lang="ja-JP" altLang="en-US" sz="1800" dirty="0" smtClean="0"/>
              <a:t>を利用し、学習の安定化のために</a:t>
            </a:r>
            <a:r>
              <a:rPr lang="en-US" altLang="ja-JP" sz="1800" dirty="0" smtClean="0"/>
              <a:t>pre-training</a:t>
            </a:r>
            <a:r>
              <a:rPr lang="ja-JP" altLang="en-US" sz="1800" dirty="0" smtClean="0"/>
              <a:t>を行っている．</a:t>
            </a:r>
            <a:endParaRPr lang="en-US" altLang="ja-JP" sz="1800" dirty="0" smtClean="0"/>
          </a:p>
        </p:txBody>
      </p:sp>
      <p:grpSp>
        <p:nvGrpSpPr>
          <p:cNvPr id="18" name="図形グループ 17"/>
          <p:cNvGrpSpPr/>
          <p:nvPr/>
        </p:nvGrpSpPr>
        <p:grpSpPr>
          <a:xfrm>
            <a:off x="6291610" y="1141112"/>
            <a:ext cx="2911658" cy="4193172"/>
            <a:chOff x="76199" y="1140828"/>
            <a:chExt cx="2911658" cy="4193172"/>
          </a:xfrm>
        </p:grpSpPr>
        <p:pic>
          <p:nvPicPr>
            <p:cNvPr id="5" name="コンテンツ プレースホルダー 7"/>
            <p:cNvPicPr>
              <a:picLocks noChangeAspect="1"/>
            </p:cNvPicPr>
            <p:nvPr/>
          </p:nvPicPr>
          <p:blipFill rotWithShape="1">
            <a:blip r:embed="rId2"/>
            <a:srcRect l="72030" t="3413" b="-10934"/>
            <a:stretch/>
          </p:blipFill>
          <p:spPr>
            <a:xfrm>
              <a:off x="135467" y="1140828"/>
              <a:ext cx="2852390" cy="4193172"/>
            </a:xfrm>
            <a:prstGeom prst="rect">
              <a:avLst/>
            </a:prstGeom>
          </p:spPr>
        </p:pic>
        <p:sp>
          <p:nvSpPr>
            <p:cNvPr id="7" name="四角形吹き出し 6"/>
            <p:cNvSpPr/>
            <p:nvPr/>
          </p:nvSpPr>
          <p:spPr>
            <a:xfrm>
              <a:off x="457200" y="3911600"/>
              <a:ext cx="465666" cy="296333"/>
            </a:xfrm>
            <a:prstGeom prst="wedgeRectCallout">
              <a:avLst>
                <a:gd name="adj1" fmla="val 7913"/>
                <a:gd name="adj2" fmla="val -231566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i="1" dirty="0">
                  <a:latin typeface="Times Bold"/>
                  <a:cs typeface="Times Bold"/>
                </a:rPr>
                <a:t>x</a:t>
              </a:r>
              <a:r>
                <a:rPr kumimoji="1" lang="en-US" altLang="ja-JP" sz="1600" baseline="-25000" dirty="0">
                  <a:latin typeface="Times Bold"/>
                  <a:cs typeface="Times Bold"/>
                </a:rPr>
                <a:t>-1</a:t>
              </a:r>
              <a:endParaRPr kumimoji="1" lang="ja-JP" altLang="en-US" sz="1600" baseline="-25000" dirty="0">
                <a:latin typeface="Times Bold"/>
                <a:cs typeface="Times Bold"/>
              </a:endParaRPr>
            </a:p>
          </p:txBody>
        </p:sp>
        <p:sp>
          <p:nvSpPr>
            <p:cNvPr id="8" name="四角形吹き出し 7"/>
            <p:cNvSpPr/>
            <p:nvPr/>
          </p:nvSpPr>
          <p:spPr>
            <a:xfrm>
              <a:off x="76199" y="2167466"/>
              <a:ext cx="550333" cy="397934"/>
            </a:xfrm>
            <a:prstGeom prst="wedgeRectCallout">
              <a:avLst>
                <a:gd name="adj1" fmla="val -29010"/>
                <a:gd name="adj2" fmla="val 202476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i="1" dirty="0" smtClean="0">
                  <a:latin typeface="Times Bold"/>
                  <a:cs typeface="Times Bold"/>
                </a:rPr>
                <a:t>I</a:t>
              </a:r>
              <a:r>
                <a:rPr kumimoji="1" lang="en-US" altLang="ja-JP" sz="1600" baseline="-25000" dirty="0" smtClean="0">
                  <a:latin typeface="Times Bold"/>
                  <a:cs typeface="Times Bold"/>
                </a:rPr>
                <a:t>m-1</a:t>
              </a:r>
              <a:endParaRPr kumimoji="1" lang="ja-JP" altLang="en-US" sz="1600" baseline="-25000" dirty="0">
                <a:latin typeface="Times Bold"/>
                <a:cs typeface="Times Bold"/>
              </a:endParaRPr>
            </a:p>
          </p:txBody>
        </p:sp>
        <p:sp>
          <p:nvSpPr>
            <p:cNvPr id="9" name="四角形吹き出し 8"/>
            <p:cNvSpPr/>
            <p:nvPr/>
          </p:nvSpPr>
          <p:spPr>
            <a:xfrm>
              <a:off x="1993025" y="3713948"/>
              <a:ext cx="343775" cy="296333"/>
            </a:xfrm>
            <a:prstGeom prst="wedgeRectCallout">
              <a:avLst>
                <a:gd name="adj1" fmla="val -88038"/>
                <a:gd name="adj2" fmla="val 31291"/>
              </a:avLst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i="1" dirty="0" err="1" smtClean="0">
                  <a:latin typeface="Times Bold"/>
                  <a:cs typeface="Times Bold"/>
                </a:rPr>
                <a:t>x</a:t>
              </a:r>
              <a:r>
                <a:rPr kumimoji="1" lang="en-US" altLang="ja-JP" sz="1600" baseline="-25000" dirty="0" err="1" smtClean="0">
                  <a:latin typeface="Times Bold"/>
                  <a:cs typeface="Times Bold"/>
                </a:rPr>
                <a:t>t</a:t>
              </a:r>
              <a:endParaRPr kumimoji="1" lang="ja-JP" altLang="en-US" sz="1600" baseline="-25000" dirty="0">
                <a:latin typeface="Times Bold"/>
                <a:cs typeface="Times Bold"/>
              </a:endParaRPr>
            </a:p>
          </p:txBody>
        </p:sp>
      </p:grpSp>
      <p:pic>
        <p:nvPicPr>
          <p:cNvPr id="13" name="図 12" descr="スクリーンショット 2019-05-23 23.54.3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4081"/>
            <a:ext cx="4681173" cy="1520253"/>
          </a:xfrm>
          <a:prstGeom prst="rect">
            <a:avLst/>
          </a:prstGeom>
        </p:spPr>
      </p:pic>
      <p:sp>
        <p:nvSpPr>
          <p:cNvPr id="14" name="正方形/長方形 13"/>
          <p:cNvSpPr/>
          <p:nvPr/>
        </p:nvSpPr>
        <p:spPr>
          <a:xfrm>
            <a:off x="2872092" y="1937825"/>
            <a:ext cx="3092676" cy="4265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/>
              <a:t>画像</a:t>
            </a:r>
            <a:r>
              <a:rPr kumimoji="1" lang="en-US" altLang="ja-JP" sz="1400" i="1" dirty="0">
                <a:latin typeface="Times Bold"/>
                <a:cs typeface="Times Bold"/>
              </a:rPr>
              <a:t>I</a:t>
            </a:r>
            <a:r>
              <a:rPr kumimoji="1" lang="en-US" altLang="ja-JP" sz="1400" baseline="-25000" dirty="0">
                <a:latin typeface="Times Bold"/>
                <a:cs typeface="Times Bold"/>
              </a:rPr>
              <a:t>m-</a:t>
            </a:r>
            <a:r>
              <a:rPr kumimoji="1" lang="en-US" altLang="ja-JP" sz="1400" baseline="-25000" dirty="0" smtClean="0">
                <a:latin typeface="Times Bold"/>
                <a:cs typeface="Times Bold"/>
              </a:rPr>
              <a:t>1</a:t>
            </a:r>
            <a:r>
              <a:rPr kumimoji="1" lang="ja-JP" altLang="en-US" sz="1400" dirty="0" smtClean="0"/>
              <a:t>をエンコードし、</a:t>
            </a:r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visual feature</a:t>
            </a:r>
            <a:r>
              <a:rPr kumimoji="1" lang="en-US" altLang="ja-JP" sz="1400" dirty="0" smtClean="0"/>
              <a:t> </a:t>
            </a:r>
            <a:r>
              <a:rPr kumimoji="1" lang="en-US" altLang="ja-JP" sz="1400" i="1" dirty="0" smtClean="0">
                <a:latin typeface="Times Bold"/>
                <a:cs typeface="Times Bold"/>
              </a:rPr>
              <a:t>x</a:t>
            </a:r>
            <a:r>
              <a:rPr kumimoji="1" lang="en-US" altLang="ja-JP" sz="1400" baseline="-25000" dirty="0" smtClean="0">
                <a:latin typeface="Times Bold"/>
                <a:cs typeface="Times Bold"/>
              </a:rPr>
              <a:t>-1</a:t>
            </a:r>
            <a:r>
              <a:rPr kumimoji="1" lang="ja-JP" altLang="en-US" sz="1400" dirty="0" smtClean="0">
                <a:latin typeface="Times Bold"/>
                <a:cs typeface="Times Bold"/>
              </a:rPr>
              <a:t>に変換</a:t>
            </a:r>
            <a:endParaRPr kumimoji="1" lang="ja-JP" altLang="en-US" sz="1400" dirty="0">
              <a:latin typeface="Times Bold"/>
              <a:cs typeface="Times Bold"/>
            </a:endParaRPr>
          </a:p>
        </p:txBody>
      </p:sp>
      <p:sp>
        <p:nvSpPr>
          <p:cNvPr id="15" name="正方形/長方形 14"/>
          <p:cNvSpPr/>
          <p:nvPr/>
        </p:nvSpPr>
        <p:spPr>
          <a:xfrm>
            <a:off x="3634092" y="2447433"/>
            <a:ext cx="2394176" cy="42654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>
                <a:latin typeface="Times Bold"/>
                <a:cs typeface="Times Bold"/>
              </a:rPr>
              <a:t>文章の</a:t>
            </a:r>
            <a:r>
              <a:rPr kumimoji="1" lang="en-US" altLang="ja-JP" sz="1400" dirty="0" smtClean="0">
                <a:latin typeface="Times Bold"/>
                <a:cs typeface="Times Bold"/>
              </a:rPr>
              <a:t>t</a:t>
            </a:r>
            <a:r>
              <a:rPr kumimoji="1" lang="ja-JP" altLang="en-US" sz="1400" dirty="0" smtClean="0">
                <a:latin typeface="Times Bold"/>
                <a:cs typeface="Times Bold"/>
              </a:rPr>
              <a:t>番目の単語</a:t>
            </a:r>
            <a:r>
              <a:rPr kumimoji="1" lang="en-US" altLang="ja-JP" sz="1400" dirty="0" err="1" smtClean="0">
                <a:latin typeface="Times Bold"/>
                <a:cs typeface="Times Bold"/>
              </a:rPr>
              <a:t>T</a:t>
            </a:r>
            <a:r>
              <a:rPr kumimoji="1" lang="en-US" altLang="ja-JP" sz="1400" baseline="-25000" dirty="0" err="1" smtClean="0">
                <a:latin typeface="Times Bold"/>
                <a:cs typeface="Times Bold"/>
              </a:rPr>
              <a:t>t</a:t>
            </a:r>
            <a:r>
              <a:rPr kumimoji="1" lang="ja-JP" altLang="en-US" sz="1400" dirty="0" smtClean="0">
                <a:latin typeface="Times Bold"/>
                <a:cs typeface="Times Bold"/>
              </a:rPr>
              <a:t>を</a:t>
            </a:r>
            <a:r>
              <a:rPr kumimoji="1" lang="en-US" altLang="ja-JP" sz="1400" dirty="0" smtClean="0">
                <a:latin typeface="Meiryo"/>
                <a:ea typeface="Meiryo"/>
                <a:cs typeface="Meiryo"/>
              </a:rPr>
              <a:t>visual feature </a:t>
            </a:r>
            <a:r>
              <a:rPr kumimoji="1" lang="en-US" altLang="ja-JP" sz="1400" i="1" dirty="0" err="1" smtClean="0">
                <a:latin typeface="Times Bold"/>
                <a:cs typeface="Times Bold"/>
              </a:rPr>
              <a:t>x</a:t>
            </a:r>
            <a:r>
              <a:rPr kumimoji="1" lang="en-US" altLang="ja-JP" sz="1400" baseline="-25000" dirty="0" err="1" smtClean="0">
                <a:latin typeface="Times Bold"/>
                <a:cs typeface="Times Bold"/>
              </a:rPr>
              <a:t>t</a:t>
            </a:r>
            <a:r>
              <a:rPr kumimoji="1" lang="ja-JP" altLang="en-US" sz="1400" dirty="0" smtClean="0">
                <a:latin typeface="Times Bold"/>
                <a:cs typeface="Times Bold"/>
              </a:rPr>
              <a:t>に変換</a:t>
            </a:r>
            <a:endParaRPr kumimoji="1" lang="ja-JP" altLang="en-US" sz="1400" dirty="0">
              <a:latin typeface="Times Bold"/>
              <a:cs typeface="Times Bold"/>
            </a:endParaRPr>
          </a:p>
        </p:txBody>
      </p:sp>
      <p:sp>
        <p:nvSpPr>
          <p:cNvPr id="17" name="正方形/長方形 16"/>
          <p:cNvSpPr/>
          <p:nvPr/>
        </p:nvSpPr>
        <p:spPr>
          <a:xfrm>
            <a:off x="2586568" y="3317933"/>
            <a:ext cx="3441700" cy="51672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smtClean="0"/>
              <a:t>RNN</a:t>
            </a:r>
            <a:r>
              <a:rPr kumimoji="1" lang="ja-JP" altLang="en-US" sz="1400" dirty="0" smtClean="0"/>
              <a:t>により</a:t>
            </a:r>
            <a:r>
              <a:rPr kumimoji="1" lang="en-US" altLang="ja-JP" sz="1400" dirty="0" smtClean="0"/>
              <a:t>visual feature </a:t>
            </a:r>
            <a:r>
              <a:rPr kumimoji="1" lang="en-US" altLang="ja-JP" sz="1400" i="1" dirty="0" err="1" smtClean="0">
                <a:latin typeface="Times Bold"/>
                <a:cs typeface="Times Bold"/>
              </a:rPr>
              <a:t>x</a:t>
            </a:r>
            <a:r>
              <a:rPr kumimoji="1" lang="en-US" altLang="ja-JP" sz="1400" baseline="-25000" dirty="0" err="1" smtClean="0">
                <a:latin typeface="Times Bold"/>
                <a:cs typeface="Times Bold"/>
              </a:rPr>
              <a:t>t</a:t>
            </a:r>
            <a:r>
              <a:rPr kumimoji="1" lang="ja-JP" altLang="en-US" sz="1400" dirty="0" smtClean="0">
                <a:latin typeface="Times Bold"/>
                <a:cs typeface="Times Bold"/>
              </a:rPr>
              <a:t>から次にどの単語がくるかの確率分布</a:t>
            </a:r>
            <a:r>
              <a:rPr kumimoji="1" lang="en-US" altLang="ja-JP" sz="1400" dirty="0" smtClean="0">
                <a:latin typeface="Times Bold"/>
                <a:cs typeface="Times Bold"/>
              </a:rPr>
              <a:t>p</a:t>
            </a:r>
            <a:r>
              <a:rPr kumimoji="1" lang="en-US" altLang="ja-JP" sz="1400" baseline="-25000" dirty="0" smtClean="0">
                <a:latin typeface="Times Bold"/>
                <a:cs typeface="Times Bold"/>
              </a:rPr>
              <a:t>t+1</a:t>
            </a:r>
            <a:r>
              <a:rPr kumimoji="1" lang="ja-JP" altLang="en-US" sz="1400" dirty="0" smtClean="0">
                <a:latin typeface="Times Bold"/>
                <a:cs typeface="Times Bold"/>
              </a:rPr>
              <a:t>を生成</a:t>
            </a:r>
            <a:endParaRPr kumimoji="1" lang="ja-JP" altLang="en-US" sz="1400" dirty="0">
              <a:latin typeface="Times Bold"/>
              <a:cs typeface="Times Bold"/>
            </a:endParaRPr>
          </a:p>
        </p:txBody>
      </p:sp>
    </p:spTree>
    <p:extLst>
      <p:ext uri="{BB962C8B-B14F-4D97-AF65-F5344CB8AC3E}">
        <p14:creationId xmlns:p14="http://schemas.microsoft.com/office/powerpoint/2010/main" val="2241940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Loss</a:t>
            </a:r>
            <a:r>
              <a:rPr kumimoji="1" lang="ja-JP" altLang="en-US" dirty="0" smtClean="0"/>
              <a:t>関数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69334" y="1022511"/>
            <a:ext cx="4266142" cy="3835239"/>
          </a:xfrm>
        </p:spPr>
        <p:txBody>
          <a:bodyPr>
            <a:normAutofit/>
          </a:bodyPr>
          <a:lstStyle/>
          <a:p>
            <a:r>
              <a:rPr lang="en-US" altLang="ja-JP" sz="2200" dirty="0" smtClean="0"/>
              <a:t>Generator</a:t>
            </a:r>
          </a:p>
          <a:p>
            <a:pPr lvl="1"/>
            <a:r>
              <a:rPr lang="ja-JP" altLang="en-US" sz="1800" dirty="0" smtClean="0"/>
              <a:t>各</a:t>
            </a:r>
            <a:r>
              <a:rPr lang="ja-JP" altLang="en-US" sz="1800" dirty="0" smtClean="0"/>
              <a:t>層</a:t>
            </a:r>
            <a:r>
              <a:rPr lang="ja-JP" altLang="en-US" sz="1800" dirty="0" smtClean="0"/>
              <a:t>に</a:t>
            </a:r>
            <a:r>
              <a:rPr lang="ja-JP" altLang="en-US" sz="1800" dirty="0" smtClean="0"/>
              <a:t>おける</a:t>
            </a:r>
            <a:r>
              <a:rPr lang="en-US" altLang="ja-JP" sz="1800" dirty="0" smtClean="0"/>
              <a:t>generator</a:t>
            </a:r>
            <a:r>
              <a:rPr lang="ja-JP" altLang="en-US" sz="1800" dirty="0" smtClean="0"/>
              <a:t>の</a:t>
            </a:r>
            <a:r>
              <a:rPr lang="en-US" altLang="ja-JP" sz="1800" dirty="0" smtClean="0"/>
              <a:t>Loss</a:t>
            </a:r>
            <a:r>
              <a:rPr lang="ja-JP" altLang="en-US" sz="1800" dirty="0" smtClean="0"/>
              <a:t>と</a:t>
            </a:r>
            <a:r>
              <a:rPr lang="en-US" altLang="ja-JP" sz="1800" dirty="0" smtClean="0"/>
              <a:t>STREAM</a:t>
            </a:r>
            <a:r>
              <a:rPr lang="ja-JP" altLang="en-US" sz="1800" dirty="0" smtClean="0"/>
              <a:t>の</a:t>
            </a:r>
            <a:r>
              <a:rPr lang="en-US" altLang="ja-JP" sz="1800" dirty="0" smtClean="0"/>
              <a:t>Loss</a:t>
            </a:r>
            <a:r>
              <a:rPr lang="ja-JP" altLang="en-US" sz="1800" dirty="0" smtClean="0"/>
              <a:t>の和</a:t>
            </a:r>
            <a:endParaRPr lang="en-US" altLang="ja-JP" sz="1800" dirty="0" smtClean="0"/>
          </a:p>
        </p:txBody>
      </p:sp>
      <p:pic>
        <p:nvPicPr>
          <p:cNvPr id="4" name="図 3" descr="スクリーンショット 2019-05-23 23.50.5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3741"/>
            <a:ext cx="3826933" cy="910226"/>
          </a:xfrm>
          <a:prstGeom prst="rect">
            <a:avLst/>
          </a:prstGeom>
        </p:spPr>
      </p:pic>
      <p:pic>
        <p:nvPicPr>
          <p:cNvPr id="5" name="図 4" descr="スクリーンショット 2019-05-23 23.51.0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86" y="4059411"/>
            <a:ext cx="3221694" cy="924052"/>
          </a:xfrm>
          <a:prstGeom prst="rect">
            <a:avLst/>
          </a:prstGeom>
        </p:spPr>
      </p:pic>
      <p:pic>
        <p:nvPicPr>
          <p:cNvPr id="6" name="図 5" descr="スクリーンショット 2019-05-23 23.51.1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95" y="2109717"/>
            <a:ext cx="3235772" cy="9785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図 6" descr="スクリーンショット 2019-05-23 23.51.17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133" y="3223741"/>
            <a:ext cx="4022513" cy="1510638"/>
          </a:xfrm>
          <a:prstGeom prst="rect">
            <a:avLst/>
          </a:prstGeom>
        </p:spPr>
      </p:pic>
      <p:pic>
        <p:nvPicPr>
          <p:cNvPr id="8" name="図 7" descr="スクリーンショット 2019-05-23 23.51.2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8894" y="2109717"/>
            <a:ext cx="1895884" cy="84261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4420658" y="1022511"/>
            <a:ext cx="4723342" cy="38352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2200" dirty="0" smtClean="0"/>
              <a:t>Discriminator</a:t>
            </a:r>
          </a:p>
          <a:p>
            <a:pPr lvl="1"/>
            <a:r>
              <a:rPr lang="ja-JP" altLang="en-US" sz="1800" dirty="0" smtClean="0"/>
              <a:t>各</a:t>
            </a:r>
            <a:r>
              <a:rPr lang="ja-JP" altLang="en-US" sz="1800" dirty="0" smtClean="0"/>
              <a:t>層</a:t>
            </a:r>
            <a:r>
              <a:rPr lang="ja-JP" altLang="en-US" sz="1800" dirty="0" smtClean="0"/>
              <a:t>に</a:t>
            </a:r>
            <a:r>
              <a:rPr lang="ja-JP" altLang="en-US" sz="1800" dirty="0" smtClean="0"/>
              <a:t>おける</a:t>
            </a:r>
            <a:r>
              <a:rPr lang="en-US" altLang="ja-JP" sz="1800" dirty="0" smtClean="0"/>
              <a:t>Discriminator</a:t>
            </a:r>
            <a:r>
              <a:rPr lang="ja-JP" altLang="en-US" sz="1800" dirty="0" smtClean="0"/>
              <a:t>の</a:t>
            </a:r>
            <a:r>
              <a:rPr lang="en-US" altLang="ja-JP" sz="1800" dirty="0" smtClean="0"/>
              <a:t>Loss</a:t>
            </a:r>
            <a:r>
              <a:rPr lang="ja-JP" altLang="en-US" sz="1800" dirty="0" smtClean="0"/>
              <a:t>の和</a:t>
            </a:r>
            <a:endParaRPr lang="en-US" altLang="ja-JP" sz="1800" dirty="0" smtClean="0"/>
          </a:p>
        </p:txBody>
      </p:sp>
      <p:sp>
        <p:nvSpPr>
          <p:cNvPr id="11" name="正方形/長方形 10"/>
          <p:cNvSpPr/>
          <p:nvPr/>
        </p:nvSpPr>
        <p:spPr>
          <a:xfrm>
            <a:off x="3695480" y="3325691"/>
            <a:ext cx="1096653" cy="366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 smtClean="0">
                <a:latin typeface="Meiryo"/>
                <a:ea typeface="Meiryo"/>
                <a:cs typeface="Meiryo"/>
              </a:rPr>
              <a:t>画像が本物っぽいか？</a:t>
            </a:r>
            <a:endParaRPr kumimoji="1" lang="en-US" altLang="ja-JP" sz="1200" dirty="0" smtClean="0">
              <a:latin typeface="Meiryo"/>
              <a:ea typeface="Meiryo"/>
              <a:cs typeface="Meiryo"/>
            </a:endParaRPr>
          </a:p>
        </p:txBody>
      </p:sp>
      <p:sp>
        <p:nvSpPr>
          <p:cNvPr id="12" name="正方形/長方形 11"/>
          <p:cNvSpPr/>
          <p:nvPr/>
        </p:nvSpPr>
        <p:spPr>
          <a:xfrm>
            <a:off x="3385279" y="3759549"/>
            <a:ext cx="1406854" cy="37441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 smtClean="0">
                <a:latin typeface="Meiryo"/>
                <a:ea typeface="Meiryo"/>
                <a:cs typeface="Meiryo"/>
              </a:rPr>
              <a:t>画像と文章の組が本物っぽいか？</a:t>
            </a:r>
            <a:endParaRPr kumimoji="1" lang="en-US" altLang="ja-JP" sz="1200" dirty="0" smtClean="0">
              <a:latin typeface="Meiryo"/>
              <a:ea typeface="Meiryo"/>
              <a:cs typeface="Meiryo"/>
            </a:endParaRPr>
          </a:p>
        </p:txBody>
      </p:sp>
      <p:sp>
        <p:nvSpPr>
          <p:cNvPr id="13" name="正方形/長方形 12"/>
          <p:cNvSpPr/>
          <p:nvPr/>
        </p:nvSpPr>
        <p:spPr>
          <a:xfrm>
            <a:off x="3080642" y="4278074"/>
            <a:ext cx="1796157" cy="5796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STREAM</a:t>
            </a:r>
            <a:r>
              <a:rPr kumimoji="1" lang="ja-JP" altLang="en-US" sz="1200" dirty="0" smtClean="0">
                <a:latin typeface="Meiryo"/>
                <a:ea typeface="Meiryo"/>
                <a:cs typeface="Meiryo"/>
              </a:rPr>
              <a:t>で生成した文章が与えられた文章と類似しているか？</a:t>
            </a:r>
            <a:endParaRPr kumimoji="1" lang="en-US" altLang="ja-JP" sz="1200" dirty="0" smtClean="0">
              <a:latin typeface="Meiryo"/>
              <a:ea typeface="Meiryo"/>
              <a:cs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1809213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データセットと実装の詳細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54000" y="1022511"/>
            <a:ext cx="3695700" cy="3835239"/>
          </a:xfrm>
        </p:spPr>
        <p:txBody>
          <a:bodyPr>
            <a:normAutofit/>
          </a:bodyPr>
          <a:lstStyle/>
          <a:p>
            <a:r>
              <a:rPr kumimoji="1" lang="ja-JP" altLang="en-US" dirty="0" smtClean="0"/>
              <a:t>データセット</a:t>
            </a:r>
            <a:endParaRPr kumimoji="1" lang="en-US" altLang="ja-JP" dirty="0" smtClean="0"/>
          </a:p>
          <a:p>
            <a:pPr marL="274320" lvl="1" indent="0">
              <a:buNone/>
            </a:pPr>
            <a:r>
              <a:rPr lang="ja-JP" altLang="en-US" b="1" dirty="0"/>
              <a:t> </a:t>
            </a:r>
            <a:r>
              <a:rPr lang="en-US" altLang="ja-JP" b="1" dirty="0" smtClean="0"/>
              <a:t>CUB bird dataset</a:t>
            </a:r>
          </a:p>
          <a:p>
            <a:pPr lvl="2"/>
            <a:r>
              <a:rPr lang="ja-JP" altLang="en-US" dirty="0" smtClean="0"/>
              <a:t>学習</a:t>
            </a:r>
            <a:r>
              <a:rPr lang="en-US" altLang="ja-JP" dirty="0" smtClean="0"/>
              <a:t>: 8,855</a:t>
            </a:r>
          </a:p>
          <a:p>
            <a:pPr lvl="2"/>
            <a:r>
              <a:rPr lang="ja-JP" altLang="en-US" dirty="0" smtClean="0"/>
              <a:t>テスト</a:t>
            </a:r>
            <a:r>
              <a:rPr lang="en-US" altLang="ja-JP" dirty="0" smtClean="0"/>
              <a:t>: 2,933</a:t>
            </a:r>
          </a:p>
          <a:p>
            <a:pPr lvl="2"/>
            <a:r>
              <a:rPr lang="en-US" altLang="ja-JP" dirty="0" smtClean="0"/>
              <a:t>10 text description</a:t>
            </a:r>
          </a:p>
          <a:p>
            <a:pPr marL="274320" lvl="1" indent="0">
              <a:buNone/>
            </a:pPr>
            <a:r>
              <a:rPr lang="ja-JP" altLang="en-US" b="1" dirty="0" smtClean="0"/>
              <a:t> </a:t>
            </a:r>
            <a:r>
              <a:rPr lang="en-US" altLang="ja-JP" b="1" dirty="0" smtClean="0"/>
              <a:t>MS COCO dataset</a:t>
            </a:r>
          </a:p>
          <a:p>
            <a:pPr lvl="2"/>
            <a:r>
              <a:rPr lang="ja-JP" altLang="en-US" dirty="0" smtClean="0"/>
              <a:t>学習</a:t>
            </a:r>
            <a:r>
              <a:rPr lang="en-US" altLang="ja-JP" dirty="0" smtClean="0"/>
              <a:t>: 82,783</a:t>
            </a:r>
          </a:p>
          <a:p>
            <a:pPr lvl="2"/>
            <a:r>
              <a:rPr lang="ja-JP" altLang="en-US" dirty="0" smtClean="0"/>
              <a:t>テスト</a:t>
            </a:r>
            <a:r>
              <a:rPr lang="en-US" altLang="ja-JP" dirty="0" smtClean="0"/>
              <a:t>: 40,504</a:t>
            </a:r>
          </a:p>
          <a:p>
            <a:pPr lvl="2"/>
            <a:r>
              <a:rPr lang="en-US" altLang="ja-JP" dirty="0" smtClean="0"/>
              <a:t>5 text description</a:t>
            </a:r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3276600" y="1022511"/>
            <a:ext cx="5676900" cy="38352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6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kumimoji="1"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dirty="0" smtClean="0"/>
              <a:t>実装の詳細</a:t>
            </a:r>
            <a:endParaRPr lang="en-US" altLang="ja-JP" dirty="0" smtClean="0"/>
          </a:p>
          <a:p>
            <a:pPr marL="274320" lvl="1" indent="0">
              <a:buNone/>
            </a:pPr>
            <a:r>
              <a:rPr lang="ja-JP" altLang="en-US" b="1" dirty="0" smtClean="0"/>
              <a:t> </a:t>
            </a:r>
            <a:r>
              <a:rPr lang="en-US" altLang="ja-JP" b="1" dirty="0" smtClean="0"/>
              <a:t>GLAM</a:t>
            </a:r>
          </a:p>
          <a:p>
            <a:pPr lvl="2"/>
            <a:r>
              <a:rPr lang="en-US" altLang="ja-JP" dirty="0" smtClean="0"/>
              <a:t>64×64→128×128→256×256</a:t>
            </a:r>
            <a:r>
              <a:rPr lang="ja-JP" altLang="en-US" dirty="0" smtClean="0"/>
              <a:t>と解像度を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上げながら生成</a:t>
            </a:r>
            <a:endParaRPr lang="en-US" altLang="ja-JP" dirty="0" smtClean="0"/>
          </a:p>
          <a:p>
            <a:pPr marL="274320" lvl="1" indent="0">
              <a:buNone/>
            </a:pPr>
            <a:r>
              <a:rPr lang="ja-JP" altLang="en-US" b="1" dirty="0" smtClean="0"/>
              <a:t> </a:t>
            </a:r>
            <a:r>
              <a:rPr lang="en-US" altLang="ja-JP" b="1" dirty="0" smtClean="0"/>
              <a:t>STEM</a:t>
            </a:r>
          </a:p>
          <a:p>
            <a:pPr lvl="2"/>
            <a:r>
              <a:rPr lang="en-US" altLang="ja-JP" dirty="0" smtClean="0"/>
              <a:t>Semantic embedding</a:t>
            </a:r>
            <a:r>
              <a:rPr lang="ja-JP" altLang="en-US" dirty="0" smtClean="0"/>
              <a:t>には既存手法</a:t>
            </a:r>
            <a:r>
              <a:rPr lang="en-US" altLang="ja-JP" dirty="0" smtClean="0"/>
              <a:t>*</a:t>
            </a:r>
            <a:r>
              <a:rPr lang="ja-JP" altLang="en-US" dirty="0" smtClean="0"/>
              <a:t>を使用</a:t>
            </a:r>
            <a:endParaRPr lang="en-US" altLang="ja-JP" dirty="0" smtClean="0"/>
          </a:p>
          <a:p>
            <a:pPr lvl="2"/>
            <a:r>
              <a:rPr lang="en-US" altLang="ja-JP" dirty="0" smtClean="0"/>
              <a:t>Sentence length: 18</a:t>
            </a:r>
          </a:p>
          <a:p>
            <a:pPr lvl="2"/>
            <a:r>
              <a:rPr lang="en-US" altLang="ja-JP" dirty="0" smtClean="0"/>
              <a:t>Word embedding</a:t>
            </a:r>
            <a:r>
              <a:rPr lang="ja-JP" altLang="en-US" dirty="0" smtClean="0"/>
              <a:t>の次元</a:t>
            </a:r>
            <a:r>
              <a:rPr lang="en-US" altLang="ja-JP" dirty="0" smtClean="0"/>
              <a:t>: 256</a:t>
            </a:r>
          </a:p>
          <a:p>
            <a:pPr marL="274320" lvl="1" indent="0">
              <a:buNone/>
            </a:pPr>
            <a:r>
              <a:rPr lang="ja-JP" altLang="en-US" b="1" dirty="0" smtClean="0"/>
              <a:t> </a:t>
            </a:r>
            <a:r>
              <a:rPr lang="en-US" altLang="ja-JP" b="1" dirty="0" smtClean="0"/>
              <a:t>Loss</a:t>
            </a:r>
          </a:p>
          <a:p>
            <a:pPr lvl="2"/>
            <a:r>
              <a:rPr lang="ja-JP" altLang="en-US" dirty="0" smtClean="0"/>
              <a:t>重み</a:t>
            </a:r>
            <a:r>
              <a:rPr lang="en-US" altLang="ja-JP" dirty="0" err="1" smtClean="0"/>
              <a:t>λ</a:t>
            </a:r>
            <a:r>
              <a:rPr lang="ja-JP" altLang="en-US" dirty="0" smtClean="0"/>
              <a:t>＝</a:t>
            </a:r>
            <a:r>
              <a:rPr lang="en-US" altLang="ja-JP" dirty="0" smtClean="0"/>
              <a:t>20</a:t>
            </a: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694772" y="2459851"/>
            <a:ext cx="41783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050" dirty="0" smtClean="0">
                <a:latin typeface="Meiryo"/>
                <a:ea typeface="Meiryo"/>
                <a:cs typeface="Meiryo"/>
              </a:rPr>
              <a:t>*”Bidirectional recurrent neural networks”(1997</a:t>
            </a:r>
            <a:r>
              <a:rPr kumimoji="1" lang="ja-JP" altLang="en-US" sz="1050" dirty="0" smtClean="0">
                <a:latin typeface="Meiryo"/>
                <a:ea typeface="Meiryo"/>
                <a:cs typeface="Meiryo"/>
              </a:rPr>
              <a:t>年の手法</a:t>
            </a:r>
            <a:r>
              <a:rPr kumimoji="1" lang="en-US" altLang="ja-JP" sz="1050" dirty="0" smtClean="0">
                <a:latin typeface="Meiryo"/>
                <a:ea typeface="Meiryo"/>
                <a:cs typeface="Meiryo"/>
              </a:rPr>
              <a:t>)</a:t>
            </a:r>
            <a:r>
              <a:rPr kumimoji="1" lang="ja-JP" altLang="en-US" sz="1050" dirty="0" smtClean="0">
                <a:latin typeface="Meiryo"/>
                <a:ea typeface="Meiryo"/>
                <a:cs typeface="Meiryo"/>
              </a:rPr>
              <a:t>の</a:t>
            </a:r>
            <a:r>
              <a:rPr kumimoji="1" lang="en-US" altLang="ja-JP" sz="1050" dirty="0" smtClean="0">
                <a:latin typeface="Meiryo"/>
                <a:ea typeface="Meiryo"/>
                <a:cs typeface="Meiryo"/>
              </a:rPr>
              <a:t>pre-trained bi-directional LSTM</a:t>
            </a:r>
            <a:endParaRPr kumimoji="1" lang="ja-JP" altLang="en-US" sz="1050" dirty="0">
              <a:latin typeface="Meiryo"/>
              <a:ea typeface="Meiryo"/>
              <a:cs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1196793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定量評価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022511"/>
            <a:ext cx="4228381" cy="3835239"/>
          </a:xfrm>
        </p:spPr>
        <p:txBody>
          <a:bodyPr>
            <a:normAutofit/>
          </a:bodyPr>
          <a:lstStyle/>
          <a:p>
            <a:r>
              <a:rPr lang="en-US" altLang="ja-JP" sz="2000" dirty="0" smtClean="0"/>
              <a:t>Inception Score</a:t>
            </a:r>
          </a:p>
          <a:p>
            <a:pPr lvl="1"/>
            <a:r>
              <a:rPr lang="ja-JP" altLang="en-US" sz="1800" dirty="0" smtClean="0"/>
              <a:t>生成できる画像のバリエーションと、生成した画像が識別可能（何が映っているかが理解できる）かを評価</a:t>
            </a:r>
            <a:endParaRPr lang="en-US" altLang="ja-JP" sz="1800" dirty="0" smtClean="0"/>
          </a:p>
          <a:p>
            <a:pPr marL="0" indent="0">
              <a:buNone/>
            </a:pPr>
            <a:endParaRPr kumimoji="1" lang="en-US" altLang="ja-JP" sz="2000" dirty="0"/>
          </a:p>
          <a:p>
            <a:r>
              <a:rPr lang="en-US" altLang="ja-JP" sz="2000" dirty="0"/>
              <a:t>R-</a:t>
            </a:r>
            <a:r>
              <a:rPr lang="en-US" altLang="ja-JP" sz="2000" dirty="0" smtClean="0"/>
              <a:t>precision</a:t>
            </a:r>
          </a:p>
          <a:p>
            <a:pPr lvl="1"/>
            <a:r>
              <a:rPr lang="ja-JP" altLang="en-US" sz="1800" dirty="0" smtClean="0"/>
              <a:t>文章と生成された画像との</a:t>
            </a:r>
            <a:r>
              <a:rPr lang="en-US" altLang="ja-JP" sz="1800" dirty="0" smtClean="0"/>
              <a:t/>
            </a:r>
            <a:br>
              <a:rPr lang="en-US" altLang="ja-JP" sz="1800" dirty="0" smtClean="0"/>
            </a:br>
            <a:r>
              <a:rPr lang="ja-JP" altLang="en-US" sz="1800" dirty="0" smtClean="0"/>
              <a:t>意味的な類似度を評価</a:t>
            </a:r>
            <a:endParaRPr lang="en-US" altLang="ja-JP" sz="1800" dirty="0" smtClean="0"/>
          </a:p>
        </p:txBody>
      </p:sp>
      <p:pic>
        <p:nvPicPr>
          <p:cNvPr id="4" name="図 3" descr="スクリーンショット 2019-05-23 23.09.5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135" y="3455596"/>
            <a:ext cx="4729392" cy="1241713"/>
          </a:xfrm>
          <a:prstGeom prst="rect">
            <a:avLst/>
          </a:prstGeom>
        </p:spPr>
      </p:pic>
      <p:pic>
        <p:nvPicPr>
          <p:cNvPr id="5" name="図 4" descr="スクリーンショット 2019-05-23 23.09.4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581" y="505494"/>
            <a:ext cx="4268725" cy="220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1727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 smtClean="0">
                <a:latin typeface="　meiryo"/>
                <a:cs typeface="　meiryo"/>
              </a:rPr>
              <a:t>MirrorGAN</a:t>
            </a:r>
            <a:r>
              <a:rPr lang="ja-JP" altLang="en-US" dirty="0" smtClean="0">
                <a:latin typeface="　meiryo"/>
                <a:cs typeface="　meiryo"/>
              </a:rPr>
              <a:t>の構造に関する考察</a:t>
            </a:r>
            <a:endParaRPr kumimoji="1" lang="ja-JP" altLang="en-US" dirty="0">
              <a:latin typeface="　meiryo"/>
              <a:cs typeface="　meiryo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Loss</a:t>
            </a:r>
            <a:r>
              <a:rPr kumimoji="1" lang="ja-JP" altLang="en-US" dirty="0" smtClean="0"/>
              <a:t>の</a:t>
            </a:r>
            <a:r>
              <a:rPr kumimoji="1" lang="en-US" altLang="ja-JP" dirty="0" err="1" smtClean="0"/>
              <a:t>λ</a:t>
            </a:r>
            <a:r>
              <a:rPr lang="ja-JP" altLang="en-US" dirty="0" smtClean="0"/>
              <a:t>により</a:t>
            </a:r>
            <a:r>
              <a:rPr kumimoji="1" lang="en-US" altLang="ja-JP" dirty="0" smtClean="0"/>
              <a:t>STREAM</a:t>
            </a:r>
            <a:r>
              <a:rPr lang="ja-JP" altLang="en-US" dirty="0" smtClean="0"/>
              <a:t>の重みを変更し定量評価</a:t>
            </a:r>
            <a:endParaRPr lang="en-US" altLang="ja-JP" dirty="0" smtClean="0"/>
          </a:p>
          <a:p>
            <a:pPr lvl="1"/>
            <a:r>
              <a:rPr kumimoji="1" lang="en-US" altLang="ja-JP" dirty="0" smtClean="0"/>
              <a:t>STREAM</a:t>
            </a:r>
            <a:r>
              <a:rPr lang="ja-JP" altLang="en-US" dirty="0" smtClean="0"/>
              <a:t>がある場合、</a:t>
            </a:r>
            <a:r>
              <a:rPr lang="en-US" altLang="ja-JP" dirty="0" smtClean="0"/>
              <a:t>Inception Score</a:t>
            </a:r>
            <a:r>
              <a:rPr lang="ja-JP" altLang="en-US" dirty="0" smtClean="0"/>
              <a:t>、</a:t>
            </a:r>
            <a:r>
              <a:rPr lang="en-US" altLang="ja-JP" dirty="0" smtClean="0"/>
              <a:t>R-precision</a:t>
            </a:r>
            <a:r>
              <a:rPr lang="ja-JP" altLang="en-US" dirty="0" smtClean="0"/>
              <a:t>共に向上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GLAM</a:t>
            </a:r>
            <a:r>
              <a:rPr lang="ja-JP" altLang="en-US" dirty="0" smtClean="0"/>
              <a:t>の</a:t>
            </a:r>
            <a:r>
              <a:rPr lang="en-US" altLang="ja-JP" dirty="0" smtClean="0"/>
              <a:t>Global Attention</a:t>
            </a:r>
            <a:r>
              <a:rPr lang="ja-JP" altLang="en-US" dirty="0" smtClean="0"/>
              <a:t>により更に評価値が向上</a:t>
            </a:r>
            <a:endParaRPr kumimoji="1" lang="ja-JP" altLang="en-US" dirty="0"/>
          </a:p>
        </p:txBody>
      </p:sp>
      <p:pic>
        <p:nvPicPr>
          <p:cNvPr id="5" name="図 4" descr="スクリーンショット 2019-05-23 23.10.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74" y="2660714"/>
            <a:ext cx="6629318" cy="2197036"/>
          </a:xfrm>
          <a:prstGeom prst="rect">
            <a:avLst/>
          </a:prstGeom>
        </p:spPr>
      </p:pic>
      <p:sp>
        <p:nvSpPr>
          <p:cNvPr id="4" name="正方形/長方形 3"/>
          <p:cNvSpPr/>
          <p:nvPr/>
        </p:nvSpPr>
        <p:spPr>
          <a:xfrm>
            <a:off x="6601415" y="3515217"/>
            <a:ext cx="2430372" cy="17608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Global Attention,</a:t>
            </a:r>
            <a:r>
              <a:rPr kumimoji="1" lang="ja-JP" altLang="en-US" sz="1200" dirty="0" smtClean="0">
                <a:latin typeface="Meiryo"/>
                <a:ea typeface="Meiryo"/>
                <a:cs typeface="Meiryo"/>
              </a:rPr>
              <a:t> </a:t>
            </a:r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STREAM</a:t>
            </a:r>
            <a:r>
              <a:rPr kumimoji="1" lang="ja-JP" altLang="en-US" sz="1200" dirty="0" smtClean="0">
                <a:latin typeface="Meiryo"/>
                <a:ea typeface="Meiryo"/>
                <a:cs typeface="Meiryo"/>
              </a:rPr>
              <a:t>なし</a:t>
            </a:r>
            <a:endParaRPr kumimoji="1" lang="en-US" altLang="ja-JP" sz="1200" dirty="0" smtClean="0">
              <a:latin typeface="Meiryo"/>
              <a:ea typeface="Meiryo"/>
              <a:cs typeface="Meiryo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6601415" y="3743816"/>
            <a:ext cx="2430372" cy="17608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Global Attention</a:t>
            </a:r>
            <a:r>
              <a:rPr kumimoji="1" lang="ja-JP" altLang="en-US" sz="1200" dirty="0" smtClean="0">
                <a:latin typeface="Meiryo"/>
                <a:ea typeface="Meiryo"/>
                <a:cs typeface="Meiryo"/>
              </a:rPr>
              <a:t>なし</a:t>
            </a:r>
            <a:endParaRPr kumimoji="1" lang="en-US" altLang="ja-JP" sz="1200" dirty="0" smtClean="0">
              <a:latin typeface="Meiryo"/>
              <a:ea typeface="Meiryo"/>
              <a:cs typeface="Meiryo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6601415" y="3984258"/>
            <a:ext cx="2430372" cy="63854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Global Attention</a:t>
            </a:r>
            <a:r>
              <a:rPr kumimoji="1" lang="ja-JP" altLang="en-US" sz="1200" dirty="0" smtClean="0">
                <a:latin typeface="Meiryo"/>
                <a:ea typeface="Meiryo"/>
                <a:cs typeface="Meiryo"/>
              </a:rPr>
              <a:t>あり</a:t>
            </a:r>
            <a:endParaRPr kumimoji="1" lang="en-US" altLang="ja-JP" sz="1200" dirty="0" smtClean="0">
              <a:latin typeface="Meiryo"/>
              <a:ea typeface="Meiryo"/>
              <a:cs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3254437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>
                <a:latin typeface="Meiryo"/>
                <a:ea typeface="Meiryo"/>
                <a:cs typeface="Meiryo"/>
              </a:rPr>
              <a:t>GLAM</a:t>
            </a:r>
            <a:r>
              <a:rPr lang="ja-JP" altLang="en-US" dirty="0" smtClean="0">
                <a:latin typeface="Meiryo"/>
                <a:ea typeface="Meiryo"/>
                <a:cs typeface="Meiryo"/>
              </a:rPr>
              <a:t>での画像の変化と</a:t>
            </a:r>
            <a:r>
              <a:rPr lang="en-US" altLang="ja-JP" dirty="0" smtClean="0">
                <a:latin typeface="Meiryo"/>
                <a:ea typeface="Meiryo"/>
                <a:cs typeface="Meiryo"/>
              </a:rPr>
              <a:t>Attention</a:t>
            </a:r>
            <a:r>
              <a:rPr lang="ja-JP" altLang="en-US" dirty="0" smtClean="0">
                <a:latin typeface="Meiryo"/>
                <a:ea typeface="Meiryo"/>
                <a:cs typeface="Meiryo"/>
              </a:rPr>
              <a:t>の様子</a:t>
            </a:r>
            <a:r>
              <a:rPr lang="en-US" altLang="ja-JP" dirty="0" smtClean="0">
                <a:latin typeface="Meiryo"/>
                <a:ea typeface="Meiryo"/>
                <a:cs typeface="Meiryo"/>
              </a:rPr>
              <a:t>(1/2)</a:t>
            </a:r>
            <a:endParaRPr kumimoji="1" lang="ja-JP" altLang="en-US" dirty="0">
              <a:latin typeface="Meiryo"/>
              <a:ea typeface="Meiryo"/>
              <a:cs typeface="Meiryo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4" name="図 3" descr="スクリーンショット 2019-05-23 23.15.3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2" t="3121" r="50506" b="4556"/>
          <a:stretch/>
        </p:blipFill>
        <p:spPr>
          <a:xfrm>
            <a:off x="361271" y="1152525"/>
            <a:ext cx="3925644" cy="3794125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2036256" y="972911"/>
            <a:ext cx="707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Stage1</a:t>
            </a:r>
            <a:endParaRPr kumimoji="1" lang="ja-JP" altLang="en-US" sz="1200" dirty="0">
              <a:latin typeface="Meiryo"/>
              <a:ea typeface="Meiryo"/>
              <a:cs typeface="Meiryo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769377" y="972911"/>
            <a:ext cx="707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Stage2</a:t>
            </a:r>
            <a:endParaRPr kumimoji="1" lang="ja-JP" altLang="en-US" sz="1200" dirty="0">
              <a:latin typeface="Meiryo"/>
              <a:ea typeface="Meiryo"/>
              <a:cs typeface="Meiryo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3551175" y="972911"/>
            <a:ext cx="707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Stage3</a:t>
            </a:r>
            <a:endParaRPr kumimoji="1" lang="ja-JP" altLang="en-US" sz="1200" dirty="0">
              <a:latin typeface="Meiryo"/>
              <a:ea typeface="Meiryo"/>
              <a:cs typeface="Meiryo"/>
            </a:endParaRPr>
          </a:p>
        </p:txBody>
      </p:sp>
      <p:sp>
        <p:nvSpPr>
          <p:cNvPr id="9" name="四角形吹き出し 8"/>
          <p:cNvSpPr/>
          <p:nvPr/>
        </p:nvSpPr>
        <p:spPr>
          <a:xfrm>
            <a:off x="4648200" y="1397000"/>
            <a:ext cx="4241800" cy="419100"/>
          </a:xfrm>
          <a:prstGeom prst="wedgeRectCallout">
            <a:avLst>
              <a:gd name="adj1" fmla="val -61714"/>
              <a:gd name="adj2" fmla="val -498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sz="1600" dirty="0" smtClean="0">
                <a:latin typeface="Meiryo"/>
                <a:ea typeface="Meiryo"/>
                <a:cs typeface="Meiryo"/>
              </a:rPr>
              <a:t>段階を経るごとに画像が詳細化され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てい</a:t>
            </a:r>
            <a:r>
              <a:rPr kumimoji="1" lang="en-US" altLang="en-US" sz="1600" dirty="0" smtClean="0">
                <a:latin typeface="Meiryo"/>
                <a:ea typeface="Meiryo"/>
                <a:cs typeface="Meiryo"/>
              </a:rPr>
              <a:t>る</a:t>
            </a:r>
            <a:endParaRPr kumimoji="1" lang="ja-JP" altLang="en-US" sz="1600" dirty="0">
              <a:latin typeface="Meiryo"/>
              <a:ea typeface="Meiryo"/>
              <a:cs typeface="Meiryo"/>
            </a:endParaRPr>
          </a:p>
        </p:txBody>
      </p:sp>
      <p:sp>
        <p:nvSpPr>
          <p:cNvPr id="10" name="四角形吹き出し 9"/>
          <p:cNvSpPr/>
          <p:nvPr/>
        </p:nvSpPr>
        <p:spPr>
          <a:xfrm>
            <a:off x="4648200" y="2298700"/>
            <a:ext cx="4241800" cy="736600"/>
          </a:xfrm>
          <a:prstGeom prst="wedgeRectCallout">
            <a:avLst>
              <a:gd name="adj1" fmla="val -61714"/>
              <a:gd name="adj2" fmla="val -3602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低解像度のときの</a:t>
            </a:r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Attention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は</a:t>
            </a:r>
            <a:endParaRPr kumimoji="1" lang="en-US" altLang="ja-JP" sz="1600" dirty="0" smtClean="0">
              <a:latin typeface="Meiryo"/>
              <a:ea typeface="Meiryo"/>
              <a:cs typeface="Meiryo"/>
            </a:endParaRPr>
          </a:p>
          <a:p>
            <a:pPr algn="ctr"/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global </a:t>
            </a:r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context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に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集中</a:t>
            </a:r>
            <a:endParaRPr kumimoji="1" lang="ja-JP" altLang="en-US" sz="1600" dirty="0">
              <a:latin typeface="Meiryo"/>
              <a:ea typeface="Meiryo"/>
              <a:cs typeface="Meiryo"/>
            </a:endParaRPr>
          </a:p>
        </p:txBody>
      </p:sp>
      <p:sp>
        <p:nvSpPr>
          <p:cNvPr id="12" name="四角形吹き出し 11"/>
          <p:cNvSpPr/>
          <p:nvPr/>
        </p:nvSpPr>
        <p:spPr>
          <a:xfrm>
            <a:off x="4648200" y="3611563"/>
            <a:ext cx="4241800" cy="706438"/>
          </a:xfrm>
          <a:prstGeom prst="wedgeRectCallout">
            <a:avLst>
              <a:gd name="adj1" fmla="val -61714"/>
              <a:gd name="adj2" fmla="val -4988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高解像度のときの</a:t>
            </a:r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Attention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は</a:t>
            </a:r>
            <a:endParaRPr kumimoji="1" lang="en-US" altLang="ja-JP" sz="1600" dirty="0" smtClean="0">
              <a:latin typeface="Meiryo"/>
              <a:ea typeface="Meiryo"/>
              <a:cs typeface="Meiryo"/>
            </a:endParaRPr>
          </a:p>
          <a:p>
            <a:pPr algn="ctr"/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local </a:t>
            </a:r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context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に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集中</a:t>
            </a:r>
            <a:endParaRPr kumimoji="1" lang="ja-JP" altLang="en-US" sz="1600" dirty="0">
              <a:latin typeface="Meiryo"/>
              <a:ea typeface="Meiryo"/>
              <a:cs typeface="Meiryo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23356" y="1950811"/>
            <a:ext cx="6304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global</a:t>
            </a:r>
            <a:endParaRPr kumimoji="1" lang="ja-JP" altLang="en-US" sz="1200" dirty="0">
              <a:latin typeface="Meiryo"/>
              <a:ea typeface="Meiryo"/>
              <a:cs typeface="Meiryo"/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499288" y="3086100"/>
            <a:ext cx="5214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local</a:t>
            </a:r>
            <a:endParaRPr kumimoji="1" lang="ja-JP" altLang="en-US" sz="1200" dirty="0">
              <a:latin typeface="Meiryo"/>
              <a:ea typeface="Meiryo"/>
              <a:cs typeface="Meiryo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418353" y="3481974"/>
            <a:ext cx="6304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global</a:t>
            </a:r>
            <a:endParaRPr kumimoji="1" lang="ja-JP" altLang="en-US" sz="1200" dirty="0">
              <a:latin typeface="Meiryo"/>
              <a:ea typeface="Meiryo"/>
              <a:cs typeface="Meiryo"/>
            </a:endParaRPr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94285" y="4617263"/>
            <a:ext cx="5214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 smtClean="0">
                <a:latin typeface="Meiryo"/>
                <a:ea typeface="Meiryo"/>
                <a:cs typeface="Meiryo"/>
              </a:rPr>
              <a:t>local</a:t>
            </a:r>
            <a:endParaRPr kumimoji="1" lang="ja-JP" altLang="en-US" sz="1200" dirty="0">
              <a:latin typeface="Meiryo"/>
              <a:ea typeface="Meiryo"/>
              <a:cs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386530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>
                <a:latin typeface="Meiryo"/>
                <a:ea typeface="Meiryo"/>
                <a:cs typeface="Meiryo"/>
              </a:rPr>
              <a:t>GLAM</a:t>
            </a:r>
            <a:r>
              <a:rPr lang="ja-JP" altLang="en-US" dirty="0">
                <a:latin typeface="Meiryo"/>
                <a:ea typeface="Meiryo"/>
                <a:cs typeface="Meiryo"/>
              </a:rPr>
              <a:t>での画像の変化と</a:t>
            </a:r>
            <a:r>
              <a:rPr lang="en-US" altLang="ja-JP" dirty="0">
                <a:latin typeface="Meiryo"/>
                <a:ea typeface="Meiryo"/>
                <a:cs typeface="Meiryo"/>
              </a:rPr>
              <a:t>Attention</a:t>
            </a:r>
            <a:r>
              <a:rPr lang="ja-JP" altLang="en-US" dirty="0">
                <a:latin typeface="Meiryo"/>
                <a:ea typeface="Meiryo"/>
                <a:cs typeface="Meiryo"/>
              </a:rPr>
              <a:t>の</a:t>
            </a:r>
            <a:r>
              <a:rPr lang="ja-JP" altLang="en-US" dirty="0" smtClean="0">
                <a:latin typeface="Meiryo"/>
                <a:ea typeface="Meiryo"/>
                <a:cs typeface="Meiryo"/>
              </a:rPr>
              <a:t>様子</a:t>
            </a:r>
            <a:r>
              <a:rPr lang="en-US" altLang="ja-JP" dirty="0" smtClean="0">
                <a:latin typeface="Meiryo"/>
                <a:ea typeface="Meiryo"/>
                <a:cs typeface="Meiryo"/>
              </a:rPr>
              <a:t>(2/2)</a:t>
            </a:r>
            <a:endParaRPr kumimoji="1" lang="ja-JP" altLang="en-US" dirty="0">
              <a:latin typeface="Meiryo"/>
              <a:ea typeface="Meiryo"/>
              <a:cs typeface="Meiryo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4" name="図 3" descr="スクリーンショット 2019-05-23 23.48.2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1432871"/>
            <a:ext cx="5060538" cy="3075561"/>
          </a:xfrm>
          <a:prstGeom prst="rect">
            <a:avLst/>
          </a:prstGeom>
        </p:spPr>
      </p:pic>
      <p:sp>
        <p:nvSpPr>
          <p:cNvPr id="5" name="四角形吹き出し 4"/>
          <p:cNvSpPr/>
          <p:nvPr/>
        </p:nvSpPr>
        <p:spPr>
          <a:xfrm>
            <a:off x="5384800" y="2311399"/>
            <a:ext cx="3657600" cy="1274763"/>
          </a:xfrm>
          <a:prstGeom prst="wedgeRectCallout">
            <a:avLst>
              <a:gd name="adj1" fmla="val -62408"/>
              <a:gd name="adj2" fmla="val 10952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GLAM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の最終段では、文章の細かな意味の違い（この例では色）を表現．</a:t>
            </a:r>
            <a:endParaRPr kumimoji="1" lang="en-US" altLang="ja-JP" sz="1600" dirty="0" smtClean="0">
              <a:latin typeface="Meiryo"/>
              <a:ea typeface="Meiryo"/>
              <a:cs typeface="Meiryo"/>
            </a:endParaRPr>
          </a:p>
          <a:p>
            <a:pPr algn="ctr"/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画像を文章に合わせて修正するような効果がある</a:t>
            </a:r>
            <a:endParaRPr kumimoji="1" lang="ja-JP" altLang="en-US" sz="1600" dirty="0">
              <a:latin typeface="Meiryo"/>
              <a:ea typeface="Meiryo"/>
              <a:cs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273380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どんな論文？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文章からそれに対応する画像を生成</a:t>
            </a:r>
            <a:r>
              <a:rPr kumimoji="1" lang="en-US" altLang="ja-JP" dirty="0" smtClean="0"/>
              <a:t>(Text-to-Image)</a:t>
            </a:r>
            <a:r>
              <a:rPr lang="ja-JP" altLang="en-US" dirty="0" smtClean="0"/>
              <a:t>する</a:t>
            </a:r>
            <a:r>
              <a:rPr lang="en-US" altLang="ja-JP" dirty="0" smtClean="0"/>
              <a:t>GAN</a:t>
            </a:r>
            <a:r>
              <a:rPr lang="ja-JP" altLang="en-US" dirty="0" smtClean="0"/>
              <a:t>を提案</a:t>
            </a:r>
            <a:endParaRPr kumimoji="1" lang="ja-JP" altLang="en-US" dirty="0"/>
          </a:p>
        </p:txBody>
      </p:sp>
      <p:pic>
        <p:nvPicPr>
          <p:cNvPr id="5" name="図 4" descr="スクリーンショット 2019-05-21 22.43.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317" y="2116878"/>
            <a:ext cx="51054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065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022511"/>
            <a:ext cx="8229600" cy="4120989"/>
          </a:xfrm>
        </p:spPr>
        <p:txBody>
          <a:bodyPr>
            <a:normAutofit/>
          </a:bodyPr>
          <a:lstStyle/>
          <a:p>
            <a:r>
              <a:rPr lang="ja-JP" altLang="en-US" sz="2200" dirty="0" smtClean="0"/>
              <a:t>入力した文章と意味的な整合性を保った画像を生成する</a:t>
            </a:r>
            <a:r>
              <a:rPr lang="en-US" altLang="ja-JP" sz="2200" dirty="0" err="1" smtClean="0"/>
              <a:t>MirrorGAN</a:t>
            </a:r>
            <a:r>
              <a:rPr lang="ja-JP" altLang="en-US" sz="2200" dirty="0" smtClean="0"/>
              <a:t>の提案</a:t>
            </a:r>
            <a:endParaRPr lang="en-US" altLang="ja-JP" sz="2200" dirty="0" smtClean="0"/>
          </a:p>
          <a:p>
            <a:pPr lvl="1"/>
            <a:r>
              <a:rPr kumimoji="1" lang="en-US" altLang="ja-JP" sz="1800" dirty="0" smtClean="0"/>
              <a:t>Text-to-Image</a:t>
            </a:r>
            <a:r>
              <a:rPr kumimoji="1" lang="ja-JP" altLang="en-US" sz="1800" dirty="0" smtClean="0"/>
              <a:t>を</a:t>
            </a:r>
            <a:r>
              <a:rPr kumimoji="1" lang="en-US" altLang="ja-JP" sz="1800" dirty="0" smtClean="0"/>
              <a:t>Image-to-Text</a:t>
            </a:r>
            <a:r>
              <a:rPr kumimoji="1" lang="ja-JP" altLang="en-US" sz="1800" dirty="0" smtClean="0"/>
              <a:t>の出力と整合性が取れるように学習</a:t>
            </a:r>
            <a:endParaRPr kumimoji="1" lang="en-US" altLang="ja-JP" sz="1800" dirty="0" smtClean="0"/>
          </a:p>
          <a:p>
            <a:pPr lvl="1"/>
            <a:r>
              <a:rPr lang="ja-JP" altLang="en-US" sz="1800" dirty="0" smtClean="0"/>
              <a:t>先行例と比較し、より高性能な画像生成を行えるようになった</a:t>
            </a:r>
            <a:endParaRPr lang="en-US" altLang="ja-JP" sz="1800" dirty="0" smtClean="0"/>
          </a:p>
          <a:p>
            <a:pPr lvl="1"/>
            <a:endParaRPr kumimoji="1" lang="en-US" altLang="ja-JP" sz="1200" dirty="0"/>
          </a:p>
          <a:p>
            <a:r>
              <a:rPr lang="en-US" altLang="ja-JP" sz="2200" dirty="0" smtClean="0"/>
              <a:t>Limitation</a:t>
            </a:r>
            <a:r>
              <a:rPr lang="ja-JP" altLang="en-US" sz="2200" dirty="0" smtClean="0"/>
              <a:t>と</a:t>
            </a:r>
            <a:r>
              <a:rPr lang="en-US" altLang="ja-JP" sz="2200" dirty="0" smtClean="0"/>
              <a:t>discussion</a:t>
            </a:r>
            <a:endParaRPr kumimoji="1" lang="en-US" altLang="ja-JP" sz="2200" dirty="0" smtClean="0"/>
          </a:p>
          <a:p>
            <a:pPr lvl="1"/>
            <a:r>
              <a:rPr lang="en-US" altLang="ja-JP" sz="1800" dirty="0" smtClean="0"/>
              <a:t>STREM</a:t>
            </a:r>
            <a:r>
              <a:rPr lang="ja-JP" altLang="en-US" sz="1800" dirty="0" smtClean="0"/>
              <a:t>と他のモジュールを</a:t>
            </a:r>
            <a:r>
              <a:rPr lang="en-US" altLang="ja-JP" sz="1800" dirty="0" smtClean="0"/>
              <a:t>end-to-end</a:t>
            </a:r>
            <a:r>
              <a:rPr lang="ja-JP" altLang="en-US" sz="1800" dirty="0" smtClean="0"/>
              <a:t>で学習することができない（計算リソースの</a:t>
            </a:r>
            <a:r>
              <a:rPr lang="ja-JP" altLang="en-US" sz="1800" dirty="0" smtClean="0"/>
              <a:t>関係</a:t>
            </a:r>
            <a:r>
              <a:rPr lang="ja-JP" altLang="en-US" sz="1800" dirty="0" smtClean="0"/>
              <a:t>により</a:t>
            </a:r>
            <a:r>
              <a:rPr lang="ja-JP" altLang="en-US" sz="1800" dirty="0" smtClean="0"/>
              <a:t>）</a:t>
            </a:r>
            <a:endParaRPr lang="en-US" altLang="ja-JP" sz="1800" dirty="0" smtClean="0"/>
          </a:p>
          <a:p>
            <a:pPr lvl="1"/>
            <a:r>
              <a:rPr kumimoji="1" lang="en-US" altLang="ja-JP" sz="1800" dirty="0" smtClean="0"/>
              <a:t>STERM</a:t>
            </a:r>
            <a:r>
              <a:rPr kumimoji="1" lang="ja-JP" altLang="en-US" sz="1800" dirty="0" smtClean="0"/>
              <a:t>と</a:t>
            </a:r>
            <a:r>
              <a:rPr kumimoji="1" lang="en-US" altLang="ja-JP" sz="1800" dirty="0" smtClean="0"/>
              <a:t>STEAM</a:t>
            </a:r>
            <a:r>
              <a:rPr kumimoji="1" lang="ja-JP" altLang="en-US" sz="1800" dirty="0" smtClean="0"/>
              <a:t>において基本的な手法しか使っていないので、</a:t>
            </a:r>
            <a:r>
              <a:rPr lang="ja-JP" altLang="en-US" sz="1800" dirty="0" smtClean="0"/>
              <a:t>最新のものを使うと更に改善されるので</a:t>
            </a:r>
            <a:r>
              <a:rPr lang="ja-JP" altLang="en-US" sz="1800" dirty="0" smtClean="0"/>
              <a:t>は</a:t>
            </a:r>
            <a:r>
              <a:rPr lang="ja-JP" altLang="en-US" sz="1800" dirty="0" smtClean="0"/>
              <a:t>？</a:t>
            </a:r>
            <a:endParaRPr kumimoji="1" lang="en-US" altLang="ja-JP" sz="1800" dirty="0" smtClean="0"/>
          </a:p>
          <a:p>
            <a:pPr lvl="1"/>
            <a:r>
              <a:rPr lang="en-US" altLang="ja-JP" sz="1800" dirty="0" err="1" smtClean="0"/>
              <a:t>MirrorGAN</a:t>
            </a:r>
            <a:r>
              <a:rPr lang="ja-JP" altLang="en-US" sz="1800" dirty="0" smtClean="0"/>
              <a:t>は作ったは良いけど、</a:t>
            </a:r>
            <a:r>
              <a:rPr lang="en-US" altLang="ja-JP" sz="1800" dirty="0" err="1" smtClean="0"/>
              <a:t>CycleGAN</a:t>
            </a:r>
            <a:r>
              <a:rPr lang="ja-JP" altLang="en-US" sz="1800" dirty="0" smtClean="0"/>
              <a:t>の方が</a:t>
            </a:r>
            <a:r>
              <a:rPr lang="en-US" altLang="ja-JP" sz="1800" dirty="0" smtClean="0"/>
              <a:t>cross-media</a:t>
            </a:r>
            <a:r>
              <a:rPr lang="ja-JP" altLang="en-US" sz="1800" dirty="0" smtClean="0"/>
              <a:t>に対してより良い生成ができるモデル化を行えるのではないか？</a:t>
            </a:r>
            <a:endParaRPr kumimoji="1" lang="ja-JP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6136787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参考資料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2000" dirty="0" smtClean="0"/>
              <a:t>論文自体</a:t>
            </a:r>
            <a:endParaRPr kumimoji="1" lang="en-US" altLang="ja-JP" sz="2000" dirty="0" smtClean="0"/>
          </a:p>
          <a:p>
            <a:pPr lvl="1"/>
            <a:r>
              <a:rPr lang="en-US" altLang="ja-JP" sz="1800" dirty="0" smtClean="0">
                <a:hlinkClick r:id="rId2"/>
              </a:rPr>
              <a:t>https://arxiv.org/pdf/1903.05854.pdf</a:t>
            </a:r>
            <a:endParaRPr lang="en-US" altLang="ja-JP" sz="1800" dirty="0"/>
          </a:p>
          <a:p>
            <a:r>
              <a:rPr lang="en-US" altLang="ja-JP" sz="2000" dirty="0" err="1" smtClean="0"/>
              <a:t>MirrorGAN</a:t>
            </a:r>
            <a:r>
              <a:rPr lang="ja-JP" altLang="en-US" sz="2000" dirty="0" smtClean="0"/>
              <a:t>を</a:t>
            </a:r>
            <a:r>
              <a:rPr lang="en-US" altLang="ja-JP" sz="2000" dirty="0" err="1" smtClean="0"/>
              <a:t>Keras</a:t>
            </a:r>
            <a:r>
              <a:rPr lang="ja-JP" altLang="en-US" sz="2000" dirty="0" smtClean="0"/>
              <a:t>で実装した話</a:t>
            </a:r>
            <a:endParaRPr lang="en-US" altLang="ja-JP" sz="2000" dirty="0" smtClean="0"/>
          </a:p>
          <a:p>
            <a:pPr lvl="1"/>
            <a:r>
              <a:rPr lang="en-US" altLang="ja-JP" sz="1800" dirty="0" smtClean="0">
                <a:hlinkClick r:id="rId3"/>
              </a:rPr>
              <a:t>https://qiita.com/komiya-m/items/5eb4fabf648ec44e03d3</a:t>
            </a:r>
            <a:endParaRPr lang="en-US" altLang="ja-JP" sz="1800" dirty="0" smtClean="0"/>
          </a:p>
          <a:p>
            <a:r>
              <a:rPr lang="en-US" altLang="ja-JP" sz="2000" dirty="0"/>
              <a:t>n</a:t>
            </a:r>
            <a:r>
              <a:rPr lang="en-US" altLang="ja-JP" sz="2000" dirty="0" smtClean="0"/>
              <a:t>lp-survey-text2image</a:t>
            </a:r>
          </a:p>
          <a:p>
            <a:pPr lvl="1"/>
            <a:r>
              <a:rPr lang="en-US" altLang="ja-JP" sz="1800" dirty="0" smtClean="0">
                <a:hlinkClick r:id="rId4"/>
              </a:rPr>
              <a:t>https://github.com/nlp-survey-text2image/nlp-survey-text2image/issues/14</a:t>
            </a:r>
            <a:endParaRPr lang="en-US" altLang="ja-JP" sz="1800" dirty="0" smtClean="0"/>
          </a:p>
          <a:p>
            <a:pPr lvl="1"/>
            <a:endParaRPr lang="en-US" altLang="ja-JP" sz="1600" dirty="0"/>
          </a:p>
        </p:txBody>
      </p:sp>
    </p:spTree>
    <p:extLst>
      <p:ext uri="{BB962C8B-B14F-4D97-AF65-F5344CB8AC3E}">
        <p14:creationId xmlns:p14="http://schemas.microsoft.com/office/powerpoint/2010/main" val="4028751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3029170"/>
            <a:ext cx="8229600" cy="536355"/>
          </a:xfrm>
        </p:spPr>
        <p:txBody>
          <a:bodyPr/>
          <a:lstStyle/>
          <a:p>
            <a:r>
              <a:rPr kumimoji="1" lang="ja-JP" altLang="en-US" dirty="0" smtClean="0"/>
              <a:t>その他スライド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1902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2000" dirty="0" err="1">
                <a:latin typeface="Meiryo"/>
                <a:ea typeface="Meiryo"/>
                <a:cs typeface="Meiryo"/>
              </a:rPr>
              <a:t>AttnGAN</a:t>
            </a:r>
            <a:r>
              <a:rPr lang="en-US" altLang="ja-JP" sz="2000" dirty="0">
                <a:latin typeface="Meiryo"/>
                <a:ea typeface="Meiryo"/>
                <a:cs typeface="Meiryo"/>
              </a:rPr>
              <a:t>: Fine-Grained Text to Image Generation with </a:t>
            </a:r>
            <a:r>
              <a:rPr lang="en-US" altLang="ja-JP" sz="2000" dirty="0" err="1">
                <a:latin typeface="Meiryo"/>
                <a:ea typeface="Meiryo"/>
                <a:cs typeface="Meiryo"/>
              </a:rPr>
              <a:t>Attentional</a:t>
            </a:r>
            <a:r>
              <a:rPr lang="en-US" altLang="ja-JP" sz="2000" dirty="0">
                <a:latin typeface="Meiryo"/>
                <a:ea typeface="Meiryo"/>
                <a:cs typeface="Meiryo"/>
              </a:rPr>
              <a:t> Generative Adversarial Networks, CVPR2018</a:t>
            </a:r>
            <a:endParaRPr lang="ja-JP" altLang="en-US" sz="2000" dirty="0">
              <a:latin typeface="Meiryo"/>
              <a:ea typeface="Meiryo"/>
              <a:cs typeface="Meiryo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kumimoji="1" lang="ja-JP" altLang="en-US" sz="1600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162" y="2393036"/>
            <a:ext cx="6111509" cy="2644524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533" y="1022511"/>
            <a:ext cx="3987670" cy="143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3434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主観評価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000" dirty="0" smtClean="0"/>
              <a:t>Authenticity</a:t>
            </a:r>
            <a:r>
              <a:rPr lang="ja-JP" altLang="en-US" sz="2000" dirty="0" smtClean="0"/>
              <a:t> </a:t>
            </a:r>
            <a:r>
              <a:rPr lang="en-US" altLang="ja-JP" sz="2000" dirty="0" smtClean="0"/>
              <a:t>Test</a:t>
            </a:r>
          </a:p>
          <a:p>
            <a:pPr lvl="1"/>
            <a:r>
              <a:rPr lang="en-US" altLang="ja-JP" sz="1600" dirty="0" err="1" smtClean="0"/>
              <a:t>MirrorGAN</a:t>
            </a:r>
            <a:r>
              <a:rPr lang="ja-JP" altLang="en-US" sz="1600" dirty="0" smtClean="0"/>
              <a:t>と</a:t>
            </a:r>
            <a:r>
              <a:rPr lang="en-US" altLang="ja-JP" sz="1600" dirty="0" err="1" smtClean="0"/>
              <a:t>AttnGAN</a:t>
            </a:r>
            <a:r>
              <a:rPr lang="ja-JP" altLang="en-US" sz="1600" dirty="0" smtClean="0"/>
              <a:t>で生成した画像を提示</a:t>
            </a:r>
            <a:endParaRPr lang="en-US" altLang="ja-JP" sz="1600" dirty="0" smtClean="0"/>
          </a:p>
          <a:p>
            <a:pPr lvl="1"/>
            <a:r>
              <a:rPr lang="ja-JP" altLang="en-US" sz="1600" dirty="0" smtClean="0"/>
              <a:t>どちらが信憑性が高いかを選択</a:t>
            </a:r>
            <a:endParaRPr lang="en-US" altLang="ja-JP" sz="1600" dirty="0" smtClean="0"/>
          </a:p>
          <a:p>
            <a:endParaRPr kumimoji="1" lang="en-US" altLang="ja-JP" sz="2000" dirty="0"/>
          </a:p>
          <a:p>
            <a:r>
              <a:rPr lang="en-US" altLang="ja-JP" sz="2000" dirty="0" smtClean="0"/>
              <a:t>Semantic Consistency Test</a:t>
            </a:r>
          </a:p>
          <a:p>
            <a:pPr lvl="1"/>
            <a:r>
              <a:rPr kumimoji="1" lang="en-US" altLang="ja-JP" sz="1600" dirty="0" smtClean="0"/>
              <a:t>Ground Truth</a:t>
            </a:r>
            <a:r>
              <a:rPr lang="ja-JP" altLang="en-US" sz="1600" dirty="0" smtClean="0"/>
              <a:t>と、</a:t>
            </a:r>
            <a:r>
              <a:rPr lang="en-US" altLang="ja-JP" sz="1600" dirty="0" err="1" smtClean="0"/>
              <a:t>MirrorGAN</a:t>
            </a:r>
            <a:r>
              <a:rPr lang="ja-JP" altLang="en-US" sz="1600" dirty="0" smtClean="0"/>
              <a:t>、</a:t>
            </a:r>
            <a:r>
              <a:rPr lang="en-US" altLang="ja-JP" sz="1600" dirty="0" smtClean="0"/>
              <a:t/>
            </a:r>
            <a:br>
              <a:rPr lang="en-US" altLang="ja-JP" sz="1600" dirty="0" smtClean="0"/>
            </a:br>
            <a:r>
              <a:rPr lang="en-US" altLang="ja-JP" sz="1600" dirty="0" err="1" smtClean="0"/>
              <a:t>AttnGAN</a:t>
            </a:r>
            <a:r>
              <a:rPr lang="ja-JP" altLang="en-US" sz="1600" dirty="0" smtClean="0"/>
              <a:t>から生成した画像を提示</a:t>
            </a:r>
            <a:endParaRPr lang="en-US" altLang="ja-JP" sz="1600" dirty="0"/>
          </a:p>
          <a:p>
            <a:pPr lvl="1"/>
            <a:r>
              <a:rPr kumimoji="1" lang="en-US" altLang="ja-JP" sz="1600" dirty="0" err="1" smtClean="0"/>
              <a:t>MirrorGAN</a:t>
            </a:r>
            <a:r>
              <a:rPr kumimoji="1" lang="ja-JP" altLang="en-US" sz="1600" dirty="0" smtClean="0"/>
              <a:t>と</a:t>
            </a:r>
            <a:r>
              <a:rPr kumimoji="1" lang="en-US" altLang="ja-JP" sz="1600" dirty="0" err="1" smtClean="0"/>
              <a:t>AttnGAN</a:t>
            </a:r>
            <a:r>
              <a:rPr kumimoji="1" lang="ja-JP" altLang="en-US" sz="1600" dirty="0" smtClean="0"/>
              <a:t>のどちらが</a:t>
            </a:r>
            <a:r>
              <a:rPr kumimoji="1" lang="en-US" altLang="ja-JP" sz="1600" dirty="0" smtClean="0"/>
              <a:t/>
            </a:r>
            <a:br>
              <a:rPr kumimoji="1" lang="en-US" altLang="ja-JP" sz="1600" dirty="0" smtClean="0"/>
            </a:br>
            <a:r>
              <a:rPr kumimoji="1" lang="en-US" altLang="ja-JP" sz="1600" dirty="0" smtClean="0"/>
              <a:t>Ground Truth</a:t>
            </a:r>
            <a:r>
              <a:rPr kumimoji="1" lang="ja-JP" altLang="en-US" sz="1600" dirty="0" smtClean="0"/>
              <a:t>に対して整合性のある</a:t>
            </a:r>
            <a:r>
              <a:rPr kumimoji="1" lang="en-US" altLang="ja-JP" sz="1600" dirty="0" smtClean="0"/>
              <a:t/>
            </a:r>
            <a:br>
              <a:rPr kumimoji="1" lang="en-US" altLang="ja-JP" sz="1600" dirty="0" smtClean="0"/>
            </a:br>
            <a:r>
              <a:rPr lang="ja-JP" altLang="en-US" sz="1600" dirty="0" smtClean="0"/>
              <a:t>画像であるかを選択</a:t>
            </a:r>
            <a:endParaRPr kumimoji="1" lang="ja-JP" altLang="en-US" sz="1600" dirty="0"/>
          </a:p>
        </p:txBody>
      </p:sp>
      <p:pic>
        <p:nvPicPr>
          <p:cNvPr id="4" name="図 3" descr="スクリーンショット 2019-05-23 23.10.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475" y="1735173"/>
            <a:ext cx="4535389" cy="302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516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>
                <a:latin typeface="Meiryo"/>
                <a:ea typeface="Meiryo"/>
                <a:cs typeface="Meiryo"/>
              </a:rPr>
              <a:t>GAN</a:t>
            </a:r>
            <a:r>
              <a:rPr lang="ja-JP" altLang="en-US" dirty="0" smtClean="0">
                <a:latin typeface="Meiryo"/>
                <a:ea typeface="Meiryo"/>
                <a:cs typeface="Meiryo"/>
              </a:rPr>
              <a:t>による</a:t>
            </a:r>
            <a:r>
              <a:rPr lang="en-US" altLang="ja-JP" dirty="0" smtClean="0">
                <a:latin typeface="Meiryo"/>
                <a:ea typeface="Meiryo"/>
                <a:cs typeface="Meiryo"/>
              </a:rPr>
              <a:t>Text-to-Image</a:t>
            </a:r>
            <a:r>
              <a:rPr lang="ja-JP" altLang="en-US" dirty="0" smtClean="0">
                <a:latin typeface="Meiryo"/>
                <a:ea typeface="Meiryo"/>
                <a:cs typeface="Meiryo"/>
              </a:rPr>
              <a:t>の課題</a:t>
            </a:r>
            <a:endParaRPr kumimoji="1" lang="ja-JP" altLang="en-US" dirty="0">
              <a:latin typeface="Meiryo"/>
              <a:ea typeface="Meiryo"/>
              <a:cs typeface="Meiryo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課題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生成画像の本物っぽさと、文章と画像の整合性</a:t>
            </a:r>
            <a:r>
              <a:rPr lang="en-US" altLang="en-US" dirty="0" smtClean="0"/>
              <a:t>を両立すること</a:t>
            </a:r>
          </a:p>
          <a:p>
            <a:pPr lvl="1"/>
            <a:endParaRPr lang="en-US" altLang="ja-JP" sz="600" dirty="0"/>
          </a:p>
          <a:p>
            <a:r>
              <a:rPr lang="ja-JP" altLang="en-US" dirty="0" smtClean="0"/>
              <a:t>なぜ難しいのか？</a:t>
            </a:r>
            <a:endParaRPr lang="en-US" altLang="ja-JP" dirty="0" smtClean="0"/>
          </a:p>
          <a:p>
            <a:pPr lvl="1"/>
            <a:r>
              <a:rPr lang="en-US" altLang="en-US" dirty="0" smtClean="0"/>
              <a:t>文章と画像</a:t>
            </a:r>
            <a:r>
              <a:rPr lang="ja-JP" altLang="en-US" dirty="0" smtClean="0"/>
              <a:t>という</a:t>
            </a:r>
            <a:r>
              <a:rPr lang="en-US" altLang="en-US" dirty="0" smtClean="0"/>
              <a:t>異なるドメインの</a:t>
            </a:r>
            <a:r>
              <a:rPr lang="ja-JP" altLang="en-US" dirty="0" smtClean="0"/>
              <a:t>対応関係をモデル化しなければならないため．</a:t>
            </a:r>
            <a:r>
              <a:rPr lang="en-US" altLang="ja-JP" dirty="0" smtClean="0"/>
              <a:t>Discriminator</a:t>
            </a:r>
            <a:r>
              <a:rPr lang="ja-JP" altLang="en-US" dirty="0" smtClean="0"/>
              <a:t>のみでモデル化するのは困難．</a:t>
            </a:r>
            <a:endParaRPr lang="en-US" altLang="ja-JP" dirty="0" smtClean="0"/>
          </a:p>
        </p:txBody>
      </p:sp>
      <p:sp>
        <p:nvSpPr>
          <p:cNvPr id="4" name="フローチャート: 手作業 3"/>
          <p:cNvSpPr/>
          <p:nvPr/>
        </p:nvSpPr>
        <p:spPr>
          <a:xfrm rot="5400000">
            <a:off x="3562781" y="3630393"/>
            <a:ext cx="1085152" cy="875808"/>
          </a:xfrm>
          <a:prstGeom prst="flowChartManualOperation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フローチャート: 手作業 7"/>
          <p:cNvSpPr/>
          <p:nvPr/>
        </p:nvSpPr>
        <p:spPr>
          <a:xfrm rot="5400000">
            <a:off x="2130815" y="3447259"/>
            <a:ext cx="947703" cy="634961"/>
          </a:xfrm>
          <a:prstGeom prst="flowChartManualOperation">
            <a:avLst/>
          </a:prstGeom>
          <a:solidFill>
            <a:schemeClr val="accent6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フローチャート: 手作業 8"/>
          <p:cNvSpPr/>
          <p:nvPr/>
        </p:nvSpPr>
        <p:spPr>
          <a:xfrm rot="16200000">
            <a:off x="1495854" y="3447259"/>
            <a:ext cx="947703" cy="634961"/>
          </a:xfrm>
          <a:prstGeom prst="flowChartManualOperation">
            <a:avLst/>
          </a:prstGeom>
          <a:solidFill>
            <a:schemeClr val="accent6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0" name="直線コネクタ 9"/>
          <p:cNvCxnSpPr/>
          <p:nvPr/>
        </p:nvCxnSpPr>
        <p:spPr>
          <a:xfrm>
            <a:off x="777281" y="3766608"/>
            <a:ext cx="874944" cy="0"/>
          </a:xfrm>
          <a:prstGeom prst="line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/>
          <p:cNvCxnSpPr/>
          <p:nvPr/>
        </p:nvCxnSpPr>
        <p:spPr>
          <a:xfrm>
            <a:off x="2922147" y="3918116"/>
            <a:ext cx="745306" cy="0"/>
          </a:xfrm>
          <a:prstGeom prst="line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フリーフォーム 16"/>
          <p:cNvSpPr/>
          <p:nvPr/>
        </p:nvSpPr>
        <p:spPr>
          <a:xfrm>
            <a:off x="777280" y="3755659"/>
            <a:ext cx="558330" cy="569372"/>
          </a:xfrm>
          <a:custGeom>
            <a:avLst/>
            <a:gdLst>
              <a:gd name="connsiteX0" fmla="*/ 0 w 536434"/>
              <a:gd name="connsiteY0" fmla="*/ 656967 h 656967"/>
              <a:gd name="connsiteX1" fmla="*/ 536434 w 536434"/>
              <a:gd name="connsiteY1" fmla="*/ 656967 h 656967"/>
              <a:gd name="connsiteX2" fmla="*/ 536434 w 536434"/>
              <a:gd name="connsiteY2" fmla="*/ 0 h 656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434" h="656967">
                <a:moveTo>
                  <a:pt x="0" y="656967"/>
                </a:moveTo>
                <a:lnTo>
                  <a:pt x="536434" y="656967"/>
                </a:lnTo>
                <a:lnTo>
                  <a:pt x="536434" y="0"/>
                </a:lnTo>
              </a:path>
            </a:pathLst>
          </a:cu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9" name="直線コネクタ 18"/>
          <p:cNvCxnSpPr/>
          <p:nvPr/>
        </p:nvCxnSpPr>
        <p:spPr>
          <a:xfrm>
            <a:off x="1105710" y="4325030"/>
            <a:ext cx="2561743" cy="0"/>
          </a:xfrm>
          <a:prstGeom prst="line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/>
          <p:cNvCxnSpPr/>
          <p:nvPr/>
        </p:nvCxnSpPr>
        <p:spPr>
          <a:xfrm>
            <a:off x="4543261" y="4325030"/>
            <a:ext cx="361273" cy="0"/>
          </a:xfrm>
          <a:prstGeom prst="line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/>
          <p:cNvSpPr txBox="1"/>
          <p:nvPr/>
        </p:nvSpPr>
        <p:spPr>
          <a:xfrm>
            <a:off x="1694716" y="3597331"/>
            <a:ext cx="11849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Generator</a:t>
            </a:r>
            <a:endParaRPr kumimoji="1" lang="ja-JP" altLang="en-US" sz="1600" dirty="0">
              <a:latin typeface="Meiryo"/>
              <a:ea typeface="Meiryo"/>
              <a:cs typeface="Meiryo"/>
            </a:endParaRPr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3634609" y="3768963"/>
            <a:ext cx="9669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 err="1" smtClean="0">
                <a:latin typeface="Meiryo"/>
                <a:ea typeface="Meiryo"/>
                <a:cs typeface="Meiryo"/>
              </a:rPr>
              <a:t>Discri</a:t>
            </a:r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-</a:t>
            </a:r>
          </a:p>
          <a:p>
            <a:r>
              <a:rPr kumimoji="1" lang="en-US" altLang="ja-JP" sz="1600" dirty="0" err="1" smtClean="0">
                <a:latin typeface="Meiryo"/>
                <a:ea typeface="Meiryo"/>
                <a:cs typeface="Meiryo"/>
              </a:rPr>
              <a:t>minator</a:t>
            </a:r>
            <a:endParaRPr kumimoji="1" lang="ja-JP" altLang="en-US" sz="1600" dirty="0">
              <a:latin typeface="Meiryo"/>
              <a:ea typeface="Meiryo"/>
              <a:cs typeface="Meiryo"/>
            </a:endParaRPr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45990" y="3574527"/>
            <a:ext cx="7312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Noise</a:t>
            </a:r>
            <a:endParaRPr kumimoji="1" lang="ja-JP" altLang="en-US" sz="1600" dirty="0">
              <a:latin typeface="Meiryo"/>
              <a:ea typeface="Meiryo"/>
              <a:cs typeface="Meiryo"/>
            </a:endParaRPr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65685" y="4132933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文章</a:t>
            </a:r>
            <a:endParaRPr kumimoji="1" lang="en-US" altLang="ja-JP" sz="1600" dirty="0" smtClean="0">
              <a:latin typeface="Meiryo"/>
              <a:ea typeface="Meiryo"/>
              <a:cs typeface="Meiryo"/>
            </a:endParaRPr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2922147" y="3574527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画像</a:t>
            </a:r>
            <a:endParaRPr kumimoji="1" lang="en-US" altLang="ja-JP" sz="1600" dirty="0" smtClean="0">
              <a:latin typeface="Meiryo"/>
              <a:ea typeface="Meiryo"/>
              <a:cs typeface="Meiryo"/>
            </a:endParaRPr>
          </a:p>
        </p:txBody>
      </p:sp>
      <p:sp>
        <p:nvSpPr>
          <p:cNvPr id="29" name="四角形吹き出し 28"/>
          <p:cNvSpPr/>
          <p:nvPr/>
        </p:nvSpPr>
        <p:spPr>
          <a:xfrm>
            <a:off x="5134435" y="3175740"/>
            <a:ext cx="3552366" cy="1062851"/>
          </a:xfrm>
          <a:prstGeom prst="wedgeRectCallout">
            <a:avLst>
              <a:gd name="adj1" fmla="val -68694"/>
              <a:gd name="adj2" fmla="val -2402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(Ground truth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の画像と文章</a:t>
            </a:r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)</a:t>
            </a:r>
          </a:p>
          <a:p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(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生成された画像と文章</a:t>
            </a:r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)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の</a:t>
            </a:r>
            <a:endParaRPr kumimoji="1" lang="en-US" altLang="ja-JP" sz="1600" dirty="0" smtClean="0">
              <a:latin typeface="Meiryo"/>
              <a:ea typeface="Meiryo"/>
              <a:cs typeface="Meiryo"/>
            </a:endParaRPr>
          </a:p>
          <a:p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どちらの組み合わせかを判断しなければならない</a:t>
            </a:r>
            <a:endParaRPr kumimoji="1" lang="en-US" altLang="ja-JP" sz="1600" dirty="0" smtClean="0">
              <a:latin typeface="Meiryo"/>
              <a:ea typeface="Meiryo"/>
              <a:cs typeface="Meiryo"/>
            </a:endParaRPr>
          </a:p>
        </p:txBody>
      </p:sp>
      <p:sp>
        <p:nvSpPr>
          <p:cNvPr id="31" name="テキスト ボックス 30"/>
          <p:cNvSpPr txBox="1"/>
          <p:nvPr/>
        </p:nvSpPr>
        <p:spPr>
          <a:xfrm>
            <a:off x="4593588" y="4353739"/>
            <a:ext cx="7855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0 or 1</a:t>
            </a:r>
          </a:p>
        </p:txBody>
      </p:sp>
    </p:spTree>
    <p:extLst>
      <p:ext uri="{BB962C8B-B14F-4D97-AF65-F5344CB8AC3E}">
        <p14:creationId xmlns:p14="http://schemas.microsoft.com/office/powerpoint/2010/main" val="1923738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Meiryo "/>
                <a:cs typeface="Meiryo "/>
              </a:rPr>
              <a:t>先行研究：</a:t>
            </a:r>
            <a:r>
              <a:rPr kumimoji="1" lang="en-US" altLang="ja-JP" dirty="0" err="1" smtClean="0">
                <a:latin typeface="Meiryo "/>
                <a:cs typeface="Meiryo "/>
              </a:rPr>
              <a:t>AttnGAN</a:t>
            </a:r>
            <a:endParaRPr kumimoji="1" lang="ja-JP" altLang="en-US" dirty="0">
              <a:latin typeface="Meiryo "/>
              <a:cs typeface="Meiryo 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022511"/>
            <a:ext cx="8588268" cy="3835239"/>
          </a:xfrm>
        </p:spPr>
        <p:txBody>
          <a:bodyPr/>
          <a:lstStyle/>
          <a:p>
            <a:r>
              <a:rPr kumimoji="1" lang="en-US" altLang="ja-JP" dirty="0" smtClean="0"/>
              <a:t>Generator</a:t>
            </a:r>
            <a:r>
              <a:rPr lang="ja-JP" altLang="en-US" dirty="0" smtClean="0"/>
              <a:t>が単語と対応する画像を生成できるようにする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単語に対して画像上のどこに注目すべき</a:t>
            </a:r>
            <a:r>
              <a:rPr lang="ja-JP" altLang="en-US" dirty="0" smtClean="0"/>
              <a:t>か</a:t>
            </a:r>
            <a:r>
              <a:rPr lang="en-US" altLang="ja-JP" dirty="0" smtClean="0"/>
              <a:t>(Attention)</a:t>
            </a:r>
            <a:r>
              <a:rPr lang="ja-JP" altLang="en-US" dirty="0" smtClean="0"/>
              <a:t>をモデル化し、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その出力を元に画像を生成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633" y="2425529"/>
            <a:ext cx="5980000" cy="2153786"/>
          </a:xfrm>
          <a:prstGeom prst="rect">
            <a:avLst/>
          </a:prstGeom>
        </p:spPr>
      </p:pic>
      <p:sp>
        <p:nvSpPr>
          <p:cNvPr id="6" name="正方形/長方形 5"/>
          <p:cNvSpPr/>
          <p:nvPr/>
        </p:nvSpPr>
        <p:spPr>
          <a:xfrm>
            <a:off x="4473468" y="420578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sz="1200" dirty="0" err="1">
                <a:latin typeface="Meiryo"/>
                <a:ea typeface="Meiryo"/>
                <a:cs typeface="Meiryo"/>
              </a:rPr>
              <a:t>AttnGAN</a:t>
            </a:r>
            <a:r>
              <a:rPr lang="en-US" altLang="ja-JP" sz="1200" dirty="0">
                <a:latin typeface="Meiryo"/>
                <a:ea typeface="Meiryo"/>
                <a:cs typeface="Meiryo"/>
              </a:rPr>
              <a:t>: Fine-Grained Text to Image Generation with </a:t>
            </a:r>
            <a:r>
              <a:rPr lang="en-US" altLang="ja-JP" sz="1200" dirty="0" err="1">
                <a:latin typeface="Meiryo"/>
                <a:ea typeface="Meiryo"/>
                <a:cs typeface="Meiryo"/>
              </a:rPr>
              <a:t>Attentional</a:t>
            </a:r>
            <a:r>
              <a:rPr lang="en-US" altLang="ja-JP" sz="1200" dirty="0">
                <a:latin typeface="Meiryo"/>
                <a:ea typeface="Meiryo"/>
                <a:cs typeface="Meiryo"/>
              </a:rPr>
              <a:t> Generative Adversarial Networks, CVPR2018</a:t>
            </a:r>
            <a:endParaRPr lang="ja-JP" altLang="en-US" sz="1200" dirty="0">
              <a:latin typeface="Meiryo"/>
              <a:ea typeface="Meiryo"/>
              <a:cs typeface="Meiryo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6119721" y="2014697"/>
            <a:ext cx="2791644" cy="90880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>Generator</a:t>
            </a: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で単語レベルでの</a:t>
            </a:r>
            <a:r>
              <a:rPr kumimoji="1" lang="en-US" altLang="ja-JP" sz="1600" dirty="0" smtClean="0">
                <a:latin typeface="Meiryo"/>
                <a:ea typeface="Meiryo"/>
                <a:cs typeface="Meiryo"/>
              </a:rPr>
              <a:t/>
            </a:r>
            <a:br>
              <a:rPr kumimoji="1" lang="en-US" altLang="ja-JP" sz="1600" dirty="0" smtClean="0">
                <a:latin typeface="Meiryo"/>
                <a:ea typeface="Meiryo"/>
                <a:cs typeface="Meiryo"/>
              </a:rPr>
            </a:br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整合性を取っても、</a:t>
            </a:r>
            <a:endParaRPr kumimoji="1" lang="en-US" altLang="ja-JP" sz="1600" dirty="0" smtClean="0">
              <a:latin typeface="Meiryo"/>
              <a:ea typeface="Meiryo"/>
              <a:cs typeface="Meiryo"/>
            </a:endParaRPr>
          </a:p>
          <a:p>
            <a:pPr algn="ctr"/>
            <a:r>
              <a:rPr kumimoji="1" lang="ja-JP" altLang="en-US" sz="1600" dirty="0" smtClean="0">
                <a:latin typeface="Meiryo"/>
                <a:ea typeface="Meiryo"/>
                <a:cs typeface="Meiryo"/>
              </a:rPr>
              <a:t>文章と合うとは限らない</a:t>
            </a:r>
            <a:endParaRPr kumimoji="1" lang="ja-JP" altLang="en-US" sz="1600" dirty="0">
              <a:latin typeface="Meiryo"/>
              <a:ea typeface="Meiryo"/>
              <a:cs typeface="Meiryo"/>
            </a:endParaRPr>
          </a:p>
        </p:txBody>
      </p:sp>
      <p:pic>
        <p:nvPicPr>
          <p:cNvPr id="8" name="図 7" descr="スクリーンショット 2019-05-23 23.02.23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" t="51342" r="49600" b="10126"/>
          <a:stretch/>
        </p:blipFill>
        <p:spPr>
          <a:xfrm>
            <a:off x="5936209" y="2984912"/>
            <a:ext cx="3151011" cy="1471511"/>
          </a:xfrm>
          <a:prstGeom prst="rect">
            <a:avLst/>
          </a:prstGeom>
        </p:spPr>
      </p:pic>
      <p:sp>
        <p:nvSpPr>
          <p:cNvPr id="9" name="正方形/長方形 8"/>
          <p:cNvSpPr/>
          <p:nvPr/>
        </p:nvSpPr>
        <p:spPr>
          <a:xfrm>
            <a:off x="5936209" y="3449074"/>
            <a:ext cx="1716178" cy="11302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2112891" y="3208186"/>
            <a:ext cx="744438" cy="2408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100" dirty="0" smtClean="0"/>
              <a:t>低解像度</a:t>
            </a:r>
            <a:endParaRPr kumimoji="1" lang="ja-JP" altLang="en-US" sz="1100" dirty="0"/>
          </a:p>
        </p:txBody>
      </p:sp>
      <p:sp>
        <p:nvSpPr>
          <p:cNvPr id="11" name="正方形/長方形 10"/>
          <p:cNvSpPr/>
          <p:nvPr/>
        </p:nvSpPr>
        <p:spPr>
          <a:xfrm>
            <a:off x="2112891" y="4127047"/>
            <a:ext cx="744438" cy="24088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100" dirty="0" smtClean="0"/>
              <a:t>高解像度</a:t>
            </a:r>
            <a:endParaRPr kumimoji="1" lang="ja-JP" altLang="en-US" sz="1100" dirty="0"/>
          </a:p>
        </p:txBody>
      </p:sp>
      <p:cxnSp>
        <p:nvCxnSpPr>
          <p:cNvPr id="13" name="直線コネクタ 12"/>
          <p:cNvCxnSpPr/>
          <p:nvPr/>
        </p:nvCxnSpPr>
        <p:spPr>
          <a:xfrm>
            <a:off x="5936209" y="2014697"/>
            <a:ext cx="0" cy="284305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9425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スクリーンショット 2019-05-23 23.02.2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985" y="2080872"/>
            <a:ext cx="5306391" cy="3051679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本研究の目的とアイデア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sz="2000" b="1" dirty="0" smtClean="0"/>
              <a:t>目的</a:t>
            </a:r>
            <a:r>
              <a:rPr kumimoji="1" lang="en-US" altLang="ja-JP" sz="2000" b="1" dirty="0" smtClean="0"/>
              <a:t>:</a:t>
            </a:r>
            <a:r>
              <a:rPr kumimoji="1" lang="ja-JP" altLang="en-US" sz="2000" b="1" dirty="0" smtClean="0"/>
              <a:t> </a:t>
            </a:r>
            <a:r>
              <a:rPr kumimoji="1" lang="ja-JP" altLang="en-US" sz="2000" dirty="0" smtClean="0"/>
              <a:t>文章と意味的な整合性のとれる画像の生成</a:t>
            </a:r>
            <a:endParaRPr kumimoji="1" lang="en-US" altLang="ja-JP" sz="2000" dirty="0" smtClean="0"/>
          </a:p>
          <a:p>
            <a:r>
              <a:rPr kumimoji="1" lang="ja-JP" altLang="en-US" sz="2000" b="1" dirty="0" smtClean="0"/>
              <a:t>アイデア</a:t>
            </a:r>
            <a:r>
              <a:rPr kumimoji="1" lang="en-US" altLang="ja-JP" sz="2000" b="1" dirty="0" smtClean="0"/>
              <a:t>:</a:t>
            </a:r>
            <a:r>
              <a:rPr kumimoji="1" lang="ja-JP" altLang="en-US" sz="2000" b="1" dirty="0" smtClean="0"/>
              <a:t> </a:t>
            </a:r>
            <a:r>
              <a:rPr kumimoji="1" lang="en-US" altLang="ja-JP" sz="2000" dirty="0" smtClean="0"/>
              <a:t>Text-to-Image</a:t>
            </a:r>
            <a:r>
              <a:rPr lang="ja-JP" altLang="en-US" sz="2000" dirty="0" smtClean="0"/>
              <a:t>で生成した画像から</a:t>
            </a:r>
            <a:r>
              <a:rPr lang="en-US" altLang="ja-JP" sz="2000" dirty="0" smtClean="0"/>
              <a:t>Image-to-Text</a:t>
            </a:r>
            <a:r>
              <a:rPr lang="ja-JP" altLang="en-US" sz="2000" dirty="0" smtClean="0"/>
              <a:t>により文章を再び生成し、元の文章との一貫性が保たれるように学習する</a:t>
            </a:r>
            <a:endParaRPr lang="en-US" altLang="ja-JP" sz="2000" dirty="0" smtClean="0"/>
          </a:p>
        </p:txBody>
      </p:sp>
      <p:sp>
        <p:nvSpPr>
          <p:cNvPr id="8" name="四角形吹き出し 7"/>
          <p:cNvSpPr/>
          <p:nvPr/>
        </p:nvSpPr>
        <p:spPr>
          <a:xfrm>
            <a:off x="457200" y="3700911"/>
            <a:ext cx="1378785" cy="886905"/>
          </a:xfrm>
          <a:prstGeom prst="wedgeRectCallout">
            <a:avLst>
              <a:gd name="adj1" fmla="val 68096"/>
              <a:gd name="adj2" fmla="val 32870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先行研究：</a:t>
            </a:r>
            <a:r>
              <a:rPr kumimoji="1" lang="en-US" altLang="ja-JP" sz="1400" dirty="0" err="1" smtClean="0">
                <a:latin typeface="Meiryo"/>
                <a:ea typeface="Meiryo"/>
                <a:cs typeface="Meiryo"/>
              </a:rPr>
              <a:t>AttnGAN</a:t>
            </a:r>
            <a:r>
              <a:rPr kumimoji="1" lang="ja-JP" altLang="en-US" sz="1400" dirty="0" smtClean="0"/>
              <a:t>では一貫性が失われている</a:t>
            </a:r>
            <a:endParaRPr kumimoji="1" lang="ja-JP" altLang="en-US" sz="1400" dirty="0"/>
          </a:p>
        </p:txBody>
      </p:sp>
      <p:sp>
        <p:nvSpPr>
          <p:cNvPr id="9" name="四角形吹き出し 8"/>
          <p:cNvSpPr/>
          <p:nvPr/>
        </p:nvSpPr>
        <p:spPr>
          <a:xfrm>
            <a:off x="6853210" y="2332711"/>
            <a:ext cx="2058153" cy="974021"/>
          </a:xfrm>
          <a:prstGeom prst="wedgeRectCallout">
            <a:avLst>
              <a:gd name="adj1" fmla="val -67363"/>
              <a:gd name="adj2" fmla="val 2642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Meiryo"/>
                <a:ea typeface="Meiryo"/>
                <a:cs typeface="Meiryo"/>
              </a:rPr>
              <a:t>鏡映しのような</a:t>
            </a:r>
            <a:endParaRPr kumimoji="1" lang="en-US" altLang="ja-JP" dirty="0" smtClean="0">
              <a:latin typeface="Meiryo"/>
              <a:ea typeface="Meiryo"/>
              <a:cs typeface="Meiryo"/>
            </a:endParaRPr>
          </a:p>
          <a:p>
            <a:pPr algn="ctr"/>
            <a:r>
              <a:rPr kumimoji="1" lang="ja-JP" altLang="en-US" dirty="0" smtClean="0">
                <a:latin typeface="Meiryo"/>
                <a:ea typeface="Meiryo"/>
                <a:cs typeface="Meiryo"/>
              </a:rPr>
              <a:t>構造から</a:t>
            </a:r>
            <a:endParaRPr kumimoji="1" lang="en-US" altLang="ja-JP" dirty="0" smtClean="0">
              <a:latin typeface="Meiryo"/>
              <a:ea typeface="Meiryo"/>
              <a:cs typeface="Meiryo"/>
            </a:endParaRPr>
          </a:p>
          <a:p>
            <a:pPr algn="ctr"/>
            <a:r>
              <a:rPr kumimoji="1" lang="en-US" altLang="ja-JP" dirty="0" smtClean="0">
                <a:latin typeface="Meiryo"/>
                <a:ea typeface="Meiryo"/>
                <a:cs typeface="Meiryo"/>
              </a:rPr>
              <a:t>“</a:t>
            </a:r>
            <a:r>
              <a:rPr kumimoji="1" lang="en-US" altLang="ja-JP" dirty="0" err="1" smtClean="0">
                <a:latin typeface="Meiryo"/>
                <a:ea typeface="Meiryo"/>
                <a:cs typeface="Meiryo"/>
              </a:rPr>
              <a:t>MirrorGAN</a:t>
            </a:r>
            <a:r>
              <a:rPr kumimoji="1" lang="en-US" altLang="ja-JP" dirty="0" smtClean="0">
                <a:latin typeface="Meiryo"/>
                <a:ea typeface="Meiryo"/>
                <a:cs typeface="Meiryo"/>
              </a:rPr>
              <a:t>”</a:t>
            </a:r>
            <a:endParaRPr kumimoji="1" lang="ja-JP" altLang="en-US" dirty="0">
              <a:latin typeface="Meiryo"/>
              <a:ea typeface="Meiryo"/>
              <a:cs typeface="Meiryo"/>
            </a:endParaRPr>
          </a:p>
        </p:txBody>
      </p:sp>
      <p:sp>
        <p:nvSpPr>
          <p:cNvPr id="10" name="四角形吹き出し 9"/>
          <p:cNvSpPr/>
          <p:nvPr/>
        </p:nvSpPr>
        <p:spPr>
          <a:xfrm>
            <a:off x="7308015" y="3700911"/>
            <a:ext cx="1378785" cy="886905"/>
          </a:xfrm>
          <a:prstGeom prst="wedgeRectCallout">
            <a:avLst>
              <a:gd name="adj1" fmla="val -70061"/>
              <a:gd name="adj2" fmla="val 3040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 err="1" smtClean="0">
                <a:latin typeface="Meiryo"/>
                <a:ea typeface="Meiryo"/>
                <a:cs typeface="Meiryo"/>
              </a:rPr>
              <a:t>MirrorGAN</a:t>
            </a:r>
            <a:r>
              <a:rPr kumimoji="1" lang="ja-JP" altLang="en-US" sz="1400" dirty="0" smtClean="0">
                <a:latin typeface="Meiryo"/>
                <a:ea typeface="Meiryo"/>
                <a:cs typeface="Meiryo"/>
              </a:rPr>
              <a:t>では一貫性が保たれている</a:t>
            </a:r>
            <a:endParaRPr kumimoji="1" lang="ja-JP" altLang="en-US" sz="1400" dirty="0">
              <a:latin typeface="Meiryo"/>
              <a:ea typeface="Meiryo"/>
              <a:cs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2933845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結果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4" name="図 3" descr="スクリーンショット 2019-05-21 22.36.2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66981" y="321049"/>
            <a:ext cx="7313011" cy="4575832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>
          <a:xfrm>
            <a:off x="3826873" y="799309"/>
            <a:ext cx="448853" cy="29563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 smtClean="0"/>
              <a:t>鳥</a:t>
            </a:r>
            <a:r>
              <a:rPr kumimoji="1" lang="en-US" altLang="ja-JP" sz="1200" dirty="0" smtClean="0"/>
              <a:t>?</a:t>
            </a:r>
            <a:endParaRPr kumimoji="1" lang="ja-JP" altLang="en-US" sz="1200" dirty="0"/>
          </a:p>
        </p:txBody>
      </p:sp>
      <p:sp>
        <p:nvSpPr>
          <p:cNvPr id="7" name="正方形/長方形 6"/>
          <p:cNvSpPr/>
          <p:nvPr/>
        </p:nvSpPr>
        <p:spPr>
          <a:xfrm>
            <a:off x="4526654" y="788587"/>
            <a:ext cx="448853" cy="29563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50" dirty="0" smtClean="0"/>
              <a:t>赤？</a:t>
            </a:r>
            <a:endParaRPr kumimoji="1" lang="ja-JP" altLang="en-US" sz="1050" dirty="0"/>
          </a:p>
        </p:txBody>
      </p:sp>
      <p:sp>
        <p:nvSpPr>
          <p:cNvPr id="8" name="正方形/長方形 7"/>
          <p:cNvSpPr/>
          <p:nvPr/>
        </p:nvSpPr>
        <p:spPr>
          <a:xfrm>
            <a:off x="7109425" y="1411813"/>
            <a:ext cx="448853" cy="29563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050" dirty="0" smtClean="0"/>
              <a:t>人？</a:t>
            </a:r>
            <a:endParaRPr kumimoji="1" lang="ja-JP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443837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3</a:t>
            </a:r>
            <a:r>
              <a:rPr lang="ja-JP" altLang="en-US" dirty="0" smtClean="0"/>
              <a:t>つのモジュールからなるネットワーク構造</a:t>
            </a:r>
            <a:endParaRPr kumimoji="1" lang="ja-JP" altLang="en-US" dirty="0"/>
          </a:p>
        </p:txBody>
      </p:sp>
      <p:pic>
        <p:nvPicPr>
          <p:cNvPr id="8" name="コンテンツ プレースホルダー 7"/>
          <p:cNvPicPr>
            <a:picLocks noGrp="1" noChangeAspect="1"/>
          </p:cNvPicPr>
          <p:nvPr>
            <p:ph idx="1"/>
          </p:nvPr>
        </p:nvPicPr>
        <p:blipFill>
          <a:blip r:embed="rId2"/>
          <a:srcRect t="-10934" b="-10934"/>
          <a:stretch>
            <a:fillRect/>
          </a:stretch>
        </p:blipFill>
        <p:spPr>
          <a:xfrm>
            <a:off x="0" y="1225521"/>
            <a:ext cx="9144000" cy="4261377"/>
          </a:xfrm>
        </p:spPr>
      </p:pic>
      <p:sp>
        <p:nvSpPr>
          <p:cNvPr id="4" name="正方形/長方形 3"/>
          <p:cNvSpPr/>
          <p:nvPr/>
        </p:nvSpPr>
        <p:spPr>
          <a:xfrm>
            <a:off x="120424" y="1025485"/>
            <a:ext cx="1948676" cy="64896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/>
              <a:t>単語及び文章の埋め込みを行い</a:t>
            </a:r>
            <a:endParaRPr kumimoji="1" lang="en-US" altLang="ja-JP" sz="1400" dirty="0" smtClean="0"/>
          </a:p>
          <a:p>
            <a:pPr algn="ctr"/>
            <a:r>
              <a:rPr kumimoji="1" lang="ja-JP" altLang="en-US" sz="1400" dirty="0" smtClean="0"/>
              <a:t>特徴量として表現</a:t>
            </a:r>
            <a:endParaRPr kumimoji="1" lang="ja-JP" altLang="en-US" sz="1400" dirty="0"/>
          </a:p>
        </p:txBody>
      </p:sp>
      <p:sp>
        <p:nvSpPr>
          <p:cNvPr id="6" name="正方形/長方形 5"/>
          <p:cNvSpPr/>
          <p:nvPr/>
        </p:nvSpPr>
        <p:spPr>
          <a:xfrm>
            <a:off x="2790775" y="1025485"/>
            <a:ext cx="2891039" cy="64896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/>
              <a:t>解像度を上げながら</a:t>
            </a:r>
            <a:endParaRPr kumimoji="1" lang="en-US" altLang="ja-JP" sz="1400" dirty="0" smtClean="0"/>
          </a:p>
          <a:p>
            <a:pPr algn="ctr"/>
            <a:r>
              <a:rPr kumimoji="1" lang="ja-JP" altLang="en-US" sz="1400" dirty="0" smtClean="0"/>
              <a:t>単語及び文章による</a:t>
            </a:r>
            <a:endParaRPr kumimoji="1" lang="en-US" altLang="ja-JP" sz="1400" dirty="0" smtClean="0"/>
          </a:p>
          <a:p>
            <a:pPr algn="ctr"/>
            <a:r>
              <a:rPr kumimoji="1" lang="ja-JP" altLang="en-US" sz="1400" dirty="0" smtClean="0"/>
              <a:t>注目領域に基づいて画像を生成</a:t>
            </a:r>
            <a:endParaRPr kumimoji="1" lang="ja-JP" altLang="en-US" sz="1400" dirty="0"/>
          </a:p>
        </p:txBody>
      </p:sp>
      <p:sp>
        <p:nvSpPr>
          <p:cNvPr id="7" name="正方形/長方形 6"/>
          <p:cNvSpPr/>
          <p:nvPr/>
        </p:nvSpPr>
        <p:spPr>
          <a:xfrm>
            <a:off x="6524783" y="1025485"/>
            <a:ext cx="2430372" cy="64896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/>
              <a:t>画像から文章を生成</a:t>
            </a:r>
            <a:endParaRPr kumimoji="1" lang="en-US" altLang="ja-JP" sz="1400" dirty="0" smtClean="0"/>
          </a:p>
          <a:p>
            <a:pPr algn="ctr"/>
            <a:r>
              <a:rPr kumimoji="1" lang="ja-JP" altLang="en-US" sz="1400" dirty="0" smtClean="0"/>
              <a:t>（文章は入力されたものと整合性のあるもの）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31175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>
                <a:latin typeface="Meiryo"/>
                <a:ea typeface="Meiryo"/>
                <a:cs typeface="Meiryo"/>
              </a:rPr>
              <a:t>STEM: Semantic text embedding module</a:t>
            </a:r>
            <a:endParaRPr kumimoji="1" lang="ja-JP" altLang="en-US" dirty="0">
              <a:latin typeface="Meiryo"/>
              <a:ea typeface="Meiryo"/>
              <a:cs typeface="Meiryo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7200" y="1022511"/>
            <a:ext cx="5816600" cy="3835239"/>
          </a:xfrm>
        </p:spPr>
        <p:txBody>
          <a:bodyPr>
            <a:normAutofit fontScale="92500" lnSpcReduction="10000"/>
          </a:bodyPr>
          <a:lstStyle/>
          <a:p>
            <a:r>
              <a:rPr lang="en-US" altLang="ja-JP" sz="2200" dirty="0" smtClean="0"/>
              <a:t>RNN</a:t>
            </a:r>
            <a:r>
              <a:rPr lang="ja-JP" altLang="en-US" sz="2200" dirty="0" smtClean="0"/>
              <a:t>により</a:t>
            </a:r>
            <a:r>
              <a:rPr lang="ja-JP" altLang="en-US" sz="2200" dirty="0" smtClean="0"/>
              <a:t>文章</a:t>
            </a:r>
            <a:r>
              <a:rPr lang="en-US" altLang="ja-JP" sz="2200" i="1" dirty="0" smtClean="0">
                <a:latin typeface="Times Bold"/>
                <a:cs typeface="Times Bold"/>
              </a:rPr>
              <a:t>T</a:t>
            </a:r>
            <a:r>
              <a:rPr lang="ja-JP" altLang="en-US" sz="2200" dirty="0" smtClean="0"/>
              <a:t>から</a:t>
            </a:r>
            <a:r>
              <a:rPr lang="en-US" altLang="ja-JP" sz="2200" dirty="0" smtClean="0"/>
              <a:t>word embedding </a:t>
            </a:r>
            <a:r>
              <a:rPr lang="en-US" altLang="ja-JP" sz="2200" i="1" dirty="0" smtClean="0">
                <a:latin typeface="Times Bold"/>
                <a:cs typeface="Times Bold"/>
              </a:rPr>
              <a:t>w</a:t>
            </a:r>
            <a:r>
              <a:rPr lang="ja-JP" altLang="en-US" sz="2200" dirty="0" smtClean="0"/>
              <a:t>と</a:t>
            </a:r>
            <a:r>
              <a:rPr lang="en-US" altLang="ja-JP" sz="2200" dirty="0" smtClean="0"/>
              <a:t>sentence embedding </a:t>
            </a:r>
            <a:r>
              <a:rPr lang="en-US" altLang="ja-JP" sz="2200" i="1" dirty="0" smtClean="0">
                <a:latin typeface="Times Bold"/>
                <a:cs typeface="Times Bold"/>
              </a:rPr>
              <a:t>s</a:t>
            </a:r>
            <a:r>
              <a:rPr lang="ja-JP" altLang="en-US" sz="2200" dirty="0" smtClean="0"/>
              <a:t>を取得</a:t>
            </a:r>
            <a:endParaRPr lang="en-US" altLang="ja-JP" sz="2200" dirty="0" smtClean="0"/>
          </a:p>
          <a:p>
            <a:endParaRPr kumimoji="1" lang="en-US" altLang="ja-JP" sz="2200" dirty="0"/>
          </a:p>
          <a:p>
            <a:endParaRPr lang="en-US" altLang="ja-JP" sz="2200" dirty="0" smtClean="0"/>
          </a:p>
          <a:p>
            <a:r>
              <a:rPr lang="en-US" altLang="ja-JP" sz="2200" dirty="0"/>
              <a:t>word embedding </a:t>
            </a:r>
            <a:r>
              <a:rPr lang="en-US" altLang="ja-JP" sz="2200" i="1" dirty="0" smtClean="0">
                <a:latin typeface="Times Bold"/>
                <a:cs typeface="Times Bold"/>
              </a:rPr>
              <a:t>w</a:t>
            </a:r>
          </a:p>
          <a:p>
            <a:pPr lvl="1"/>
            <a:r>
              <a:rPr lang="en-US" altLang="ja-JP" sz="1800" dirty="0" smtClean="0">
                <a:latin typeface="Meiryo"/>
                <a:ea typeface="Meiryo"/>
                <a:cs typeface="Meiryo"/>
              </a:rPr>
              <a:t>RNN</a:t>
            </a:r>
            <a:r>
              <a:rPr lang="ja-JP" altLang="en-US" sz="1800" dirty="0" smtClean="0">
                <a:latin typeface="Meiryo"/>
                <a:ea typeface="Meiryo"/>
                <a:cs typeface="Meiryo"/>
              </a:rPr>
              <a:t>でのシーケンス毎の出力を並べたもの</a:t>
            </a:r>
            <a:endParaRPr lang="en-US" altLang="ja-JP" sz="1800" dirty="0" smtClean="0">
              <a:latin typeface="Meiryo"/>
              <a:ea typeface="Meiryo"/>
              <a:cs typeface="Meiryo"/>
            </a:endParaRPr>
          </a:p>
          <a:p>
            <a:r>
              <a:rPr lang="en-US" altLang="ja-JP" sz="2200" dirty="0" smtClean="0"/>
              <a:t>sentence embedding </a:t>
            </a:r>
            <a:r>
              <a:rPr lang="en-US" altLang="ja-JP" sz="2200" i="1" dirty="0" smtClean="0">
                <a:latin typeface="Times Bold"/>
                <a:cs typeface="Times Bold"/>
              </a:rPr>
              <a:t>s</a:t>
            </a:r>
          </a:p>
          <a:p>
            <a:pPr lvl="1"/>
            <a:r>
              <a:rPr kumimoji="1" lang="en-US" altLang="ja-JP" sz="1800" dirty="0" smtClean="0">
                <a:latin typeface="Meiryo"/>
                <a:ea typeface="Meiryo"/>
                <a:cs typeface="Meiryo"/>
              </a:rPr>
              <a:t>RNN</a:t>
            </a:r>
            <a:r>
              <a:rPr kumimoji="1" lang="ja-JP" altLang="en-US" sz="1800" dirty="0" smtClean="0">
                <a:latin typeface="Meiryo"/>
                <a:ea typeface="Meiryo"/>
                <a:cs typeface="Meiryo"/>
              </a:rPr>
              <a:t>での最終</a:t>
            </a:r>
            <a:r>
              <a:rPr lang="ja-JP" altLang="en-US" sz="1800" dirty="0" smtClean="0">
                <a:latin typeface="Meiryo"/>
                <a:ea typeface="Meiryo"/>
                <a:cs typeface="Meiryo"/>
              </a:rPr>
              <a:t>段での出力</a:t>
            </a:r>
            <a:endParaRPr lang="en-US" altLang="ja-JP" sz="1800" dirty="0" smtClean="0">
              <a:latin typeface="Meiryo"/>
              <a:ea typeface="Meiryo"/>
              <a:cs typeface="Meiryo"/>
            </a:endParaRPr>
          </a:p>
          <a:p>
            <a:pPr lvl="1"/>
            <a:endParaRPr lang="en-US" altLang="ja-JP" sz="1800" dirty="0">
              <a:latin typeface="Meiryo"/>
              <a:ea typeface="Meiryo"/>
              <a:cs typeface="Meiryo"/>
            </a:endParaRPr>
          </a:p>
          <a:p>
            <a:r>
              <a:rPr lang="en-US" altLang="ja-JP" sz="2000" dirty="0" smtClean="0">
                <a:latin typeface="Meiryo"/>
                <a:ea typeface="Meiryo"/>
                <a:cs typeface="Meiryo"/>
              </a:rPr>
              <a:t>RNN</a:t>
            </a:r>
            <a:r>
              <a:rPr lang="ja-JP" altLang="en-US" sz="2000" dirty="0" smtClean="0">
                <a:latin typeface="Meiryo"/>
                <a:ea typeface="Meiryo"/>
                <a:cs typeface="Meiryo"/>
              </a:rPr>
              <a:t>には既存手法を使用</a:t>
            </a:r>
            <a:r>
              <a:rPr lang="en-US" altLang="ja-JP" sz="1600" dirty="0" smtClean="0">
                <a:latin typeface="Meiryo"/>
                <a:ea typeface="Meiryo"/>
                <a:cs typeface="Meiryo"/>
              </a:rPr>
              <a:t>(“Learning phrase representations using </a:t>
            </a:r>
            <a:r>
              <a:rPr lang="en-US" altLang="ja-JP" sz="1600" dirty="0" err="1" smtClean="0">
                <a:latin typeface="Meiryo"/>
                <a:ea typeface="Meiryo"/>
                <a:cs typeface="Meiryo"/>
              </a:rPr>
              <a:t>rnn</a:t>
            </a:r>
            <a:r>
              <a:rPr lang="en-US" altLang="ja-JP" sz="1600" dirty="0" smtClean="0">
                <a:latin typeface="Meiryo"/>
                <a:ea typeface="Meiryo"/>
                <a:cs typeface="Meiryo"/>
              </a:rPr>
              <a:t> encoder-decoder for statistical machine translation”)</a:t>
            </a:r>
            <a:endParaRPr lang="en-US" altLang="ja-JP" sz="2000" dirty="0" smtClean="0">
              <a:latin typeface="Meiryo"/>
              <a:ea typeface="Meiryo"/>
              <a:cs typeface="Meiryo"/>
            </a:endParaRPr>
          </a:p>
        </p:txBody>
      </p:sp>
      <p:pic>
        <p:nvPicPr>
          <p:cNvPr id="4" name="図 3" descr="スクリーンショット 2019-05-23 23.58.1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1" y="1599638"/>
            <a:ext cx="3352800" cy="802250"/>
          </a:xfrm>
          <a:prstGeom prst="rect">
            <a:avLst/>
          </a:prstGeom>
        </p:spPr>
      </p:pic>
      <p:grpSp>
        <p:nvGrpSpPr>
          <p:cNvPr id="8" name="図形グループ 7"/>
          <p:cNvGrpSpPr/>
          <p:nvPr/>
        </p:nvGrpSpPr>
        <p:grpSpPr>
          <a:xfrm>
            <a:off x="6477001" y="676139"/>
            <a:ext cx="2489200" cy="4607983"/>
            <a:chOff x="287867" y="746656"/>
            <a:chExt cx="2201333" cy="4261377"/>
          </a:xfrm>
        </p:grpSpPr>
        <p:pic>
          <p:nvPicPr>
            <p:cNvPr id="6" name="コンテンツ プレースホルダー 7"/>
            <p:cNvPicPr>
              <a:picLocks noChangeAspect="1"/>
            </p:cNvPicPr>
            <p:nvPr/>
          </p:nvPicPr>
          <p:blipFill rotWithShape="1">
            <a:blip r:embed="rId3"/>
            <a:srcRect t="-10934" r="77592" b="-10934"/>
            <a:stretch/>
          </p:blipFill>
          <p:spPr>
            <a:xfrm>
              <a:off x="287867" y="746656"/>
              <a:ext cx="2048934" cy="4261377"/>
            </a:xfrm>
            <a:prstGeom prst="rect">
              <a:avLst/>
            </a:prstGeom>
          </p:spPr>
        </p:pic>
        <p:sp>
          <p:nvSpPr>
            <p:cNvPr id="7" name="正方形/長方形 6"/>
            <p:cNvSpPr/>
            <p:nvPr/>
          </p:nvSpPr>
          <p:spPr>
            <a:xfrm>
              <a:off x="1981200" y="2570163"/>
              <a:ext cx="508000" cy="5625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970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Meiryo"/>
                <a:ea typeface="Meiryo"/>
                <a:cs typeface="Meiryo"/>
              </a:rPr>
              <a:t>参考</a:t>
            </a:r>
            <a:r>
              <a:rPr kumimoji="1" lang="en-US" altLang="ja-JP" dirty="0" smtClean="0">
                <a:latin typeface="Meiryo"/>
                <a:ea typeface="Meiryo"/>
                <a:cs typeface="Meiryo"/>
              </a:rPr>
              <a:t>: RNN</a:t>
            </a:r>
            <a:endParaRPr kumimoji="1" lang="ja-JP" altLang="en-US" dirty="0">
              <a:latin typeface="Meiryo"/>
              <a:ea typeface="Meiryo"/>
              <a:cs typeface="Meiryo"/>
            </a:endParaRP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自己回帰型の構造を持つニューラルネットワーク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過去の時刻での情報を保持できるようになる</a:t>
            </a:r>
            <a:r>
              <a:rPr kumimoji="1" lang="en-US" altLang="ja-JP" dirty="0" smtClean="0"/>
              <a:t>→</a:t>
            </a:r>
            <a:r>
              <a:rPr kumimoji="1" lang="ja-JP" altLang="en-US" dirty="0" smtClean="0"/>
              <a:t>時系列データ解析に有用</a:t>
            </a:r>
            <a:endParaRPr kumimoji="1" lang="ja-JP" altLang="en-US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667" y="2401884"/>
            <a:ext cx="7492329" cy="244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5300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クラリティ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インスピレーション">
      <a:maj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クラリティ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クラリティ.thmx</Template>
  <TotalTime>9198</TotalTime>
  <Words>1283</Words>
  <Application>Microsoft Macintosh PowerPoint</Application>
  <PresentationFormat>画面に合わせる (16:9)</PresentationFormat>
  <Paragraphs>191</Paragraphs>
  <Slides>24</Slides>
  <Notes>1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24</vt:i4>
      </vt:variant>
    </vt:vector>
  </HeadingPairs>
  <TitlesOfParts>
    <vt:vector size="25" baseType="lpstr">
      <vt:lpstr>クラリティ</vt:lpstr>
      <vt:lpstr>MirrorGAN: Learning Text-to-image Generation by Redescription Tingting Qiao, Jing Zhang, Duanqing Xu, and Dacheng Tao (CVPR2019 accepted paper)</vt:lpstr>
      <vt:lpstr>どんな論文？</vt:lpstr>
      <vt:lpstr>GANによるText-to-Imageの課題</vt:lpstr>
      <vt:lpstr>先行研究：AttnGAN</vt:lpstr>
      <vt:lpstr>本研究の目的とアイデア</vt:lpstr>
      <vt:lpstr>結果</vt:lpstr>
      <vt:lpstr>3つのモジュールからなるネットワーク構造</vt:lpstr>
      <vt:lpstr>STEM: Semantic text embedding module</vt:lpstr>
      <vt:lpstr>参考: RNN</vt:lpstr>
      <vt:lpstr>GLAM: global-local collaborative attentive module in cascaded image generation(1/3)</vt:lpstr>
      <vt:lpstr>GLAM: global-local collaborative attentive module in cascaded image generation(2/3)</vt:lpstr>
      <vt:lpstr>GLAM: global-local collaborative attentive module in cascaded image generation(3/3)</vt:lpstr>
      <vt:lpstr>STREAM:  Semantic text regeneration and alignment module</vt:lpstr>
      <vt:lpstr>Loss関数</vt:lpstr>
      <vt:lpstr>データセットと実装の詳細</vt:lpstr>
      <vt:lpstr>定量評価</vt:lpstr>
      <vt:lpstr>MirrorGANの構造に関する考察</vt:lpstr>
      <vt:lpstr>GLAMでの画像の変化とAttentionの様子(1/2)</vt:lpstr>
      <vt:lpstr>GLAMでの画像の変化とAttentionの様子(2/2)</vt:lpstr>
      <vt:lpstr>まとめ</vt:lpstr>
      <vt:lpstr>参考資料</vt:lpstr>
      <vt:lpstr>その他スライド</vt:lpstr>
      <vt:lpstr>AttnGAN: Fine-Grained Text to Image Generation with Attentional Generative Adversarial Networks, CVPR2018</vt:lpstr>
      <vt:lpstr>主観評価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井下 智加</dc:creator>
  <cp:lastModifiedBy>井下 智加</cp:lastModifiedBy>
  <cp:revision>202</cp:revision>
  <dcterms:created xsi:type="dcterms:W3CDTF">2018-09-27T15:14:55Z</dcterms:created>
  <dcterms:modified xsi:type="dcterms:W3CDTF">2019-05-26T16:25:32Z</dcterms:modified>
</cp:coreProperties>
</file>

<file path=docProps/thumbnail.jpeg>
</file>